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9" r:id="rId4"/>
    <p:sldId id="262" r:id="rId5"/>
    <p:sldId id="263" r:id="rId6"/>
    <p:sldId id="264" r:id="rId7"/>
    <p:sldId id="261" r:id="rId8"/>
    <p:sldId id="265" r:id="rId9"/>
    <p:sldId id="260" r:id="rId10"/>
    <p:sldId id="27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80" r:id="rId21"/>
    <p:sldId id="281" r:id="rId22"/>
    <p:sldId id="282" r:id="rId23"/>
    <p:sldId id="283" r:id="rId24"/>
    <p:sldId id="287" r:id="rId25"/>
    <p:sldId id="284" r:id="rId26"/>
    <p:sldId id="285" r:id="rId27"/>
    <p:sldId id="286" r:id="rId28"/>
    <p:sldId id="276" r:id="rId29"/>
    <p:sldId id="288" r:id="rId30"/>
    <p:sldId id="289" r:id="rId31"/>
    <p:sldId id="290" r:id="rId3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2" autoAdjust="0"/>
    <p:restoredTop sz="80444" autoAdjust="0"/>
  </p:normalViewPr>
  <p:slideViewPr>
    <p:cSldViewPr>
      <p:cViewPr>
        <p:scale>
          <a:sx n="75" d="100"/>
          <a:sy n="75" d="100"/>
        </p:scale>
        <p:origin x="-152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notesViewPr>
    <p:cSldViewPr>
      <p:cViewPr varScale="1">
        <p:scale>
          <a:sx n="43" d="100"/>
          <a:sy n="43" d="100"/>
        </p:scale>
        <p:origin x="-1428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2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da-DK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da-DK" alt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da-DK" alt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ACB1705C-F97A-4914-9478-6C3942C6FC05}" type="slidenum">
              <a:rPr lang="da-DK" altLang="en-US"/>
              <a:pPr/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38552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da-DK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da-DK" alt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Click to edit Master text styles</a:t>
            </a:r>
          </a:p>
          <a:p>
            <a:pPr lvl="1"/>
            <a:r>
              <a:rPr lang="da-DK" altLang="en-US" smtClean="0"/>
              <a:t>Second level</a:t>
            </a:r>
          </a:p>
          <a:p>
            <a:pPr lvl="2"/>
            <a:r>
              <a:rPr lang="da-DK" altLang="en-US" smtClean="0"/>
              <a:t>Third level</a:t>
            </a:r>
          </a:p>
          <a:p>
            <a:pPr lvl="3"/>
            <a:r>
              <a:rPr lang="da-DK" altLang="en-US" smtClean="0"/>
              <a:t>Fourth level</a:t>
            </a:r>
          </a:p>
          <a:p>
            <a:pPr lvl="4"/>
            <a:r>
              <a:rPr lang="da-DK" alt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da-DK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7DA87557-4E8F-44C4-92B0-F3C6046876FD}" type="slidenum">
              <a:rPr lang="da-DK" altLang="en-US"/>
              <a:pPr/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4146771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BE27A-378A-4F64-813C-7D23515CA9A9}" type="slidenum">
              <a:rPr lang="da-DK" altLang="en-US"/>
              <a:pPr/>
              <a:t>1</a:t>
            </a:fld>
            <a:endParaRPr lang="da-DK" alt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Frekvensspektrum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2B661-378A-4FA6-B7BE-16EBC22D9A94}" type="slidenum">
              <a:rPr lang="da-DK" altLang="en-US"/>
              <a:pPr/>
              <a:t>10</a:t>
            </a:fld>
            <a:endParaRPr lang="da-DK" alt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132CE-D4CB-49BD-8BE5-A34233A64828}" type="slidenum">
              <a:rPr lang="da-DK" altLang="en-US"/>
              <a:pPr/>
              <a:t>11</a:t>
            </a:fld>
            <a:endParaRPr lang="da-DK" alt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approx. node zoner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075BF-9D33-4A2B-92D8-E3A3D80A08CA}" type="slidenum">
              <a:rPr lang="da-DK" altLang="en-US"/>
              <a:pPr/>
              <a:t>12</a:t>
            </a:fld>
            <a:endParaRPr lang="da-DK" alt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ca. 19 cm. til konkav form</a:t>
            </a:r>
          </a:p>
          <a:p>
            <a:r>
              <a:rPr lang="da-DK" altLang="en-US"/>
              <a:t>næsten halv-kugle</a:t>
            </a:r>
          </a:p>
          <a:p>
            <a:r>
              <a:rPr lang="da-DK" altLang="en-US"/>
              <a:t>Hårdere pga. større deformation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9D535-0824-4450-B45B-C174B9C0D93E}" type="slidenum">
              <a:rPr lang="da-DK" altLang="en-US"/>
              <a:pPr/>
              <a:t>13</a:t>
            </a:fld>
            <a:endParaRPr lang="da-DK" alt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node-ridsning</a:t>
            </a:r>
          </a:p>
          <a:p>
            <a:r>
              <a:rPr lang="da-DK" altLang="en-US"/>
              <a:t>areal vs. frekvens. prop. 1/R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286D2-FAB0-4605-A5CB-0B4E4CA09132}" type="slidenum">
              <a:rPr lang="da-DK" altLang="en-US"/>
              <a:pPr/>
              <a:t>14</a:t>
            </a:fld>
            <a:endParaRPr lang="da-DK" alt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Noder bankes til konvekse ’ellipsoider’ på den konkave overflade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330B7-01FE-4EE3-B46B-955B88526AAF}" type="slidenum">
              <a:rPr lang="da-DK" altLang="en-US"/>
              <a:pPr/>
              <a:t>15</a:t>
            </a:fld>
            <a:endParaRPr lang="da-DK" alt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En rende om hver node laves ved at banke med en flad dorn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06DCB-C649-4DFB-AE74-C4E18DAEE357}" type="slidenum">
              <a:rPr lang="da-DK" altLang="en-US"/>
              <a:pPr/>
              <a:t>16</a:t>
            </a:fld>
            <a:endParaRPr lang="da-DK" alt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Skørtet skæres af i den rigtige længde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57F79-5C67-4FF8-AC72-406323AC4C6A}" type="slidenum">
              <a:rPr lang="da-DK" altLang="en-US"/>
              <a:pPr/>
              <a:t>17</a:t>
            </a:fld>
            <a:endParaRPr lang="da-DK" alt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Varmebehandling giver bedre lyd, og tønderne kan stemmes mere.</a:t>
            </a:r>
          </a:p>
          <a:p>
            <a:r>
              <a:rPr lang="da-DK" altLang="en-US"/>
              <a:t>oxider dannes</a:t>
            </a:r>
          </a:p>
          <a:p>
            <a:r>
              <a:rPr lang="da-DK" altLang="en-US"/>
              <a:t>1 VHN = 0,01 GPa (diamantpyramide trykkes i materialet med kraft -&gt; deformation; VHN = kraft/def)</a:t>
            </a:r>
          </a:p>
          <a:p>
            <a:r>
              <a:rPr lang="da-DK" altLang="en-US"/>
              <a:t>Youngs modul stiger = øget stivhed!</a:t>
            </a:r>
          </a:p>
          <a:p>
            <a:r>
              <a:rPr lang="da-DK" altLang="en-US"/>
              <a:t>stål med reduceret tykkelse (og ringe carbon-indhold)</a:t>
            </a:r>
          </a:p>
          <a:p>
            <a:r>
              <a:rPr lang="da-DK" altLang="en-US"/>
              <a:t>top 1: 20 % hårdere</a:t>
            </a:r>
          </a:p>
          <a:p>
            <a:r>
              <a:rPr lang="da-DK" altLang="en-US"/>
              <a:t>strain aging</a:t>
            </a:r>
          </a:p>
          <a:p>
            <a:r>
              <a:rPr lang="da-DK" altLang="en-US"/>
              <a:t>kul-atomer -&gt; dislokationer</a:t>
            </a:r>
          </a:p>
          <a:p>
            <a:r>
              <a:rPr lang="da-DK" altLang="en-US"/>
              <a:t>top 2: &gt; 50 % hårdere</a:t>
            </a:r>
          </a:p>
          <a:p>
            <a:r>
              <a:rPr lang="da-DK" altLang="en-US"/>
              <a:t>rekrystallisation</a:t>
            </a:r>
          </a:p>
          <a:p>
            <a:r>
              <a:rPr lang="da-DK" altLang="en-US"/>
              <a:t>mindre korn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D6FED-CAC8-424B-B495-3670A63CE0FD}" type="slidenum">
              <a:rPr lang="da-DK" altLang="en-US"/>
              <a:pPr/>
              <a:t>18</a:t>
            </a:fld>
            <a:endParaRPr lang="da-DK" alt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Stemning ved at slå med hammeren ved nodernes kant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21E20-35BE-453A-89FA-06DDE58BB1E8}" type="slidenum">
              <a:rPr lang="da-DK" altLang="en-US"/>
              <a:pPr/>
              <a:t>19</a:t>
            </a:fld>
            <a:endParaRPr lang="da-DK" alt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målt hvordan?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D518C-93E3-4523-AD93-DE7421936740}" type="slidenum">
              <a:rPr lang="da-DK" altLang="en-US"/>
              <a:pPr/>
              <a:t>2</a:t>
            </a:fld>
            <a:endParaRPr lang="da-DK" alt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Uniform rho. (masse pr. meter)</a:t>
            </a:r>
          </a:p>
          <a:p>
            <a:r>
              <a:rPr lang="da-DK" altLang="en-US"/>
              <a:t>Stukket til en vis snorkraft F</a:t>
            </a:r>
          </a:p>
          <a:p>
            <a:r>
              <a:rPr lang="da-DK" altLang="en-US"/>
              <a:t>Seperation af de variable.</a:t>
            </a:r>
          </a:p>
          <a:p>
            <a:r>
              <a:rPr lang="da-DK" altLang="en-US"/>
              <a:t>Guitarstreng</a:t>
            </a:r>
          </a:p>
          <a:p>
            <a:r>
              <a:rPr lang="da-DK" altLang="en-US"/>
              <a:t>uden tyngde-acc.</a:t>
            </a:r>
          </a:p>
          <a:p>
            <a:r>
              <a:rPr lang="da-DK" altLang="en-US"/>
              <a:t>ingen modstand v. bøjning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9384E-37E1-44A6-AE80-769FBE001EA5}" type="slidenum">
              <a:rPr lang="da-DK" altLang="en-US"/>
              <a:pPr/>
              <a:t>20</a:t>
            </a:fld>
            <a:endParaRPr lang="da-DK" alt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DA2ED-FDC6-49AF-9BEB-6B497E912FFB}" type="slidenum">
              <a:rPr lang="da-DK" altLang="en-US"/>
              <a:pPr/>
              <a:t>21</a:t>
            </a:fld>
            <a:endParaRPr lang="da-DK" altLang="en-US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B8BC5-BD66-4110-A860-01097808339D}" type="slidenum">
              <a:rPr lang="da-DK" altLang="en-US"/>
              <a:pPr/>
              <a:t>22</a:t>
            </a:fld>
            <a:endParaRPr lang="da-DK" alt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ikke-lineær ~ ikke-sinus.</a:t>
            </a:r>
          </a:p>
          <a:p>
            <a:r>
              <a:rPr lang="da-DK" altLang="en-US"/>
              <a:t>selv dæmpede tønder giver op til 10. overtone</a:t>
            </a:r>
          </a:p>
          <a:p>
            <a:r>
              <a:rPr lang="da-DK" altLang="en-US"/>
              <a:t>irregulær form af noder og variable grænsebetingelser øger ikke-lineære effekter.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C9AF3-0BCC-4337-B0B1-6D7A56614862}" type="slidenum">
              <a:rPr lang="da-DK" altLang="en-US"/>
              <a:pPr/>
              <a:t>23</a:t>
            </a:fld>
            <a:endParaRPr lang="da-DK" alt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TV vs. fotografisk plade.</a:t>
            </a:r>
          </a:p>
          <a:p>
            <a:r>
              <a:rPr lang="da-DK" altLang="en-US"/>
              <a:t>magnet sættes på tønden, eller drives direkte med magnet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0CACE-F773-4798-AA3B-8601393F1F3C}" type="slidenum">
              <a:rPr lang="da-DK" altLang="en-US"/>
              <a:pPr/>
              <a:t>24</a:t>
            </a:fld>
            <a:endParaRPr lang="da-DK" altLang="en-US"/>
          </a:p>
        </p:txBody>
      </p:sp>
      <p:sp>
        <p:nvSpPr>
          <p:cNvPr id="96258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Drevet på ræsonanserne for G#5. Den tredje er ikke en harmonisk overtone.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AB142-2AC5-43C2-BDA5-C44354548BD5}" type="slidenum">
              <a:rPr lang="da-DK" altLang="en-US"/>
              <a:pPr/>
              <a:t>25</a:t>
            </a:fld>
            <a:endParaRPr lang="da-DK" alt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Forklar (m,n) notation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BC01D-FA5E-4AC8-9428-447E99777AF4}" type="slidenum">
              <a:rPr lang="da-DK" altLang="en-US"/>
              <a:pPr/>
              <a:t>26</a:t>
            </a:fld>
            <a:endParaRPr lang="da-DK" alt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oktav</a:t>
            </a:r>
          </a:p>
          <a:p>
            <a:r>
              <a:rPr lang="da-DK" altLang="en-US"/>
              <a:t>2,5 = stor 10’er el. oktav + stor terts,</a:t>
            </a:r>
          </a:p>
          <a:p>
            <a:r>
              <a:rPr lang="da-DK" altLang="en-US"/>
              <a:t>3 = oktav + kvint el. 12’er</a:t>
            </a:r>
          </a:p>
          <a:p>
            <a:r>
              <a:rPr lang="da-DK" altLang="en-US"/>
              <a:t>For de mindste toner er kun oktaven stemt </a:t>
            </a:r>
          </a:p>
          <a:p>
            <a:endParaRPr lang="da-DK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0CFE8-0EA8-4E48-A3DB-3AE9E4BA270F}" type="slidenum">
              <a:rPr lang="da-DK" altLang="en-US"/>
              <a:pPr/>
              <a:t>27</a:t>
            </a:fld>
            <a:endParaRPr lang="da-DK" altLang="en-US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1F57C-1B65-44D8-A358-928D240B5C48}" type="slidenum">
              <a:rPr lang="da-DK" altLang="en-US"/>
              <a:pPr/>
              <a:t>28</a:t>
            </a:fld>
            <a:endParaRPr lang="da-DK" alt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standing bending waves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EB416-0180-4EE5-9348-83EBA76208E6}" type="slidenum">
              <a:rPr lang="da-DK" altLang="en-US"/>
              <a:pPr/>
              <a:t>29</a:t>
            </a:fld>
            <a:endParaRPr lang="da-DK" alt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hvis v = v lyd i luft, kommer der meget større lydudstråling</a:t>
            </a:r>
          </a:p>
          <a:p>
            <a:r>
              <a:rPr lang="da-DK" altLang="en-US"/>
              <a:t>I Rohners tønde er stålet 10 % tykkere, men hældningen er dobbelt så stor!</a:t>
            </a:r>
          </a:p>
          <a:p>
            <a:r>
              <a:rPr lang="da-DK" altLang="en-US"/>
              <a:t>stift materiale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A2C3D-BE59-4268-A90E-82D72C42ABC5}" type="slidenum">
              <a:rPr lang="da-DK" altLang="en-US"/>
              <a:pPr/>
              <a:t>3</a:t>
            </a:fld>
            <a:endParaRPr lang="da-DK" alt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Til højre og venstre for en knude, bevæger sig ude af fase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4E0B0-A49E-4D66-8EFF-6876C78F6EE3}" type="slidenum">
              <a:rPr lang="da-DK" altLang="en-US"/>
              <a:pPr/>
              <a:t>30</a:t>
            </a:fld>
            <a:endParaRPr lang="da-DK" alt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0C224-51AC-4395-99E0-933C1918CF64}" type="slidenum">
              <a:rPr lang="da-DK" altLang="en-US"/>
              <a:pPr/>
              <a:t>31</a:t>
            </a:fld>
            <a:endParaRPr lang="da-DK" alt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67F05-F27B-4842-9D8E-F420B7123605}" type="slidenum">
              <a:rPr lang="da-DK" altLang="en-US"/>
              <a:pPr/>
              <a:t>4</a:t>
            </a:fld>
            <a:endParaRPr lang="da-DK" alt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Ideel membran: Konstant overfladespænding T over hele membranen</a:t>
            </a:r>
          </a:p>
          <a:p>
            <a:r>
              <a:rPr lang="da-DK" altLang="en-US"/>
              <a:t> (kraft pr. længde)</a:t>
            </a:r>
          </a:p>
          <a:p>
            <a:r>
              <a:rPr lang="da-DK" altLang="en-US"/>
              <a:t>rho: masse pr. areal</a:t>
            </a:r>
          </a:p>
          <a:p>
            <a:r>
              <a:rPr lang="da-DK" altLang="en-US"/>
              <a:t>Ingen modstand ved bøjning</a:t>
            </a:r>
          </a:p>
          <a:p>
            <a:r>
              <a:rPr lang="da-DK" altLang="en-US"/>
              <a:t>Små udsving</a:t>
            </a:r>
          </a:p>
          <a:p>
            <a:r>
              <a:rPr lang="da-DK" altLang="en-US"/>
              <a:t>Seperation af de variable</a:t>
            </a:r>
          </a:p>
          <a:p>
            <a:r>
              <a:rPr lang="da-DK" altLang="en-US"/>
              <a:t>Trommeskind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269EA-2C4A-4BA9-A46F-94877219B327}" type="slidenum">
              <a:rPr lang="da-DK" altLang="en-US"/>
              <a:pPr/>
              <a:t>5</a:t>
            </a:fld>
            <a:endParaRPr lang="da-DK" alt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f00 findes ud fra formlen omega/2 pi</a:t>
            </a:r>
          </a:p>
          <a:p>
            <a:r>
              <a:rPr lang="da-DK" altLang="en-US"/>
              <a:t>ikke harmoniske</a:t>
            </a:r>
          </a:p>
          <a:p>
            <a:r>
              <a:rPr lang="da-DK" altLang="en-US"/>
              <a:t>omvendt prop. med 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F2955-8B75-43B4-A83E-0013FF223176}" type="slidenum">
              <a:rPr lang="da-DK" altLang="en-US"/>
              <a:pPr/>
              <a:t>6</a:t>
            </a:fld>
            <a:endParaRPr lang="da-DK" alt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For en plade. Bending waves – med stivhed, 4. ordens stedafledet s. 77</a:t>
            </a:r>
          </a:p>
          <a:p>
            <a:r>
              <a:rPr lang="da-DK" altLang="en-US"/>
              <a:t>Flere grænsebetingelser: clamped, free, simply supported/hinged (s. 61)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F279A-5002-40F4-A771-B5C293E12F4B}" type="slidenum">
              <a:rPr lang="da-DK" altLang="en-US"/>
              <a:pPr/>
              <a:t>7</a:t>
            </a:fld>
            <a:endParaRPr lang="da-DK" alt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ADAD1-54FC-4DD6-BF87-BA218FBD0A86}" type="slidenum">
              <a:rPr lang="da-DK" altLang="en-US"/>
              <a:pPr/>
              <a:t>8</a:t>
            </a:fld>
            <a:endParaRPr lang="da-DK" alt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/>
              <a:t>ligesom snoren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37E7C-9CAC-4C42-BE39-B6782DC74510}" type="slidenum">
              <a:rPr lang="da-DK" altLang="en-US"/>
              <a:pPr/>
              <a:t>9</a:t>
            </a:fld>
            <a:endParaRPr lang="da-DK" alt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CC5BD-5280-47BB-BB11-0274905A4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57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D5FF0-B166-4600-B82A-36427254D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29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24D66-8CDC-4253-B5AB-2BE24858A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543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A72737-F789-4CA0-BDE1-C0C23A599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852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59AA1C-09AE-491F-B06B-1F6DEFBA0D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17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C5B80-3814-475E-88B9-23211224C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08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0D89C-4EA8-4D8C-B695-97ABE4290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42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13B00-7F34-41BF-BA36-3AF72CAE1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79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19345-7ACD-49E6-9C4A-4B513DE86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32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ED385-9B3A-4EA5-844A-06DF04623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56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C947-B9B4-4993-B7F4-CED206789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28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6CB86-0A1B-46F7-9C42-D25FAD386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87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34D96-13D3-4B68-9223-6BFAC46FA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34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89DD32-ED17-4376-B706-83D81E6D9F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4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14.jpeg"/><Relationship Id="rId9" Type="http://schemas.openxmlformats.org/officeDocument/2006/relationships/image" Target="../media/image7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14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image" Target="../media/image15.jpeg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2.wmf"/><Relationship Id="rId4" Type="http://schemas.openxmlformats.org/officeDocument/2006/relationships/image" Target="../media/image14.jpeg"/><Relationship Id="rId9" Type="http://schemas.openxmlformats.org/officeDocument/2006/relationships/image" Target="../media/image7.wmf"/><Relationship Id="rId1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14.jpe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08.wmf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3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0.wmf"/><Relationship Id="rId7" Type="http://schemas.openxmlformats.org/officeDocument/2006/relationships/image" Target="../media/image15.jpeg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gif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5" Type="http://schemas.openxmlformats.org/officeDocument/2006/relationships/image" Target="../media/image17.wmf"/><Relationship Id="rId10" Type="http://schemas.openxmlformats.org/officeDocument/2006/relationships/image" Target="../media/image12.wmf"/><Relationship Id="rId19" Type="http://schemas.openxmlformats.org/officeDocument/2006/relationships/image" Target="../media/image19.wmf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2.wmf"/><Relationship Id="rId7" Type="http://schemas.openxmlformats.org/officeDocument/2006/relationships/image" Target="../media/image34.png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1.wmf"/><Relationship Id="rId4" Type="http://schemas.openxmlformats.org/officeDocument/2006/relationships/image" Target="../media/image14.jpeg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4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9.png"/><Relationship Id="rId12" Type="http://schemas.openxmlformats.org/officeDocument/2006/relationships/image" Target="../media/image36.wmf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2.png"/><Relationship Id="rId4" Type="http://schemas.openxmlformats.org/officeDocument/2006/relationships/image" Target="../media/image14.jpeg"/><Relationship Id="rId9" Type="http://schemas.openxmlformats.org/officeDocument/2006/relationships/image" Target="../media/image41.png"/><Relationship Id="rId14" Type="http://schemas.openxmlformats.org/officeDocument/2006/relationships/image" Target="../media/image3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6.gif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png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44.png"/><Relationship Id="rId10" Type="http://schemas.openxmlformats.org/officeDocument/2006/relationships/image" Target="../media/image49.gif"/><Relationship Id="rId4" Type="http://schemas.openxmlformats.org/officeDocument/2006/relationships/image" Target="../media/image14.jpe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2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Olietøndens fysik</a:t>
            </a:r>
            <a:endParaRPr lang="en-US" altLang="en-US" sz="5400" b="1">
              <a:latin typeface="Trebuchet MS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pic>
        <p:nvPicPr>
          <p:cNvPr id="2055" name="Picture 7" descr="beach3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27178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oen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574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opbyg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300288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895600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92" name="Group 44"/>
          <p:cNvGrpSpPr>
            <a:grpSpLocks/>
          </p:cNvGrpSpPr>
          <p:nvPr/>
        </p:nvGrpSpPr>
        <p:grpSpPr bwMode="auto">
          <a:xfrm>
            <a:off x="0" y="4724400"/>
            <a:ext cx="2514600" cy="1911350"/>
            <a:chOff x="240" y="2976"/>
            <a:chExt cx="1584" cy="1204"/>
          </a:xfrm>
        </p:grpSpPr>
        <p:grpSp>
          <p:nvGrpSpPr>
            <p:cNvPr id="2087" name="Group 39"/>
            <p:cNvGrpSpPr>
              <a:grpSpLocks/>
            </p:cNvGrpSpPr>
            <p:nvPr/>
          </p:nvGrpSpPr>
          <p:grpSpPr bwMode="auto">
            <a:xfrm>
              <a:off x="240" y="2976"/>
              <a:ext cx="1584" cy="1204"/>
              <a:chOff x="240" y="2976"/>
              <a:chExt cx="1584" cy="1204"/>
            </a:xfrm>
          </p:grpSpPr>
          <p:grpSp>
            <p:nvGrpSpPr>
              <p:cNvPr id="2069" name="Group 21"/>
              <p:cNvGrpSpPr>
                <a:grpSpLocks/>
              </p:cNvGrpSpPr>
              <p:nvPr/>
            </p:nvGrpSpPr>
            <p:grpSpPr bwMode="auto">
              <a:xfrm>
                <a:off x="240" y="2976"/>
                <a:ext cx="1584" cy="1204"/>
                <a:chOff x="240" y="2976"/>
                <a:chExt cx="1584" cy="1204"/>
              </a:xfrm>
            </p:grpSpPr>
            <p:pic>
              <p:nvPicPr>
                <p:cNvPr id="2059" name="Picture 11" descr="C1rn_start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2976"/>
                  <a:ext cx="1488" cy="12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62" name="Oval 14"/>
                <p:cNvSpPr>
                  <a:spLocks noChangeArrowheads="1"/>
                </p:cNvSpPr>
                <p:nvPr/>
              </p:nvSpPr>
              <p:spPr bwMode="auto">
                <a:xfrm>
                  <a:off x="240" y="3360"/>
                  <a:ext cx="336" cy="5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" name="Oval 15"/>
                <p:cNvSpPr>
                  <a:spLocks noChangeArrowheads="1"/>
                </p:cNvSpPr>
                <p:nvPr/>
              </p:nvSpPr>
              <p:spPr bwMode="auto">
                <a:xfrm>
                  <a:off x="1056" y="3840"/>
                  <a:ext cx="528" cy="19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" name="Oval 16"/>
                <p:cNvSpPr>
                  <a:spLocks noChangeArrowheads="1"/>
                </p:cNvSpPr>
                <p:nvPr/>
              </p:nvSpPr>
              <p:spPr bwMode="auto">
                <a:xfrm>
                  <a:off x="528" y="3024"/>
                  <a:ext cx="672" cy="19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" name="Oval 17"/>
                <p:cNvSpPr>
                  <a:spLocks noChangeArrowheads="1"/>
                </p:cNvSpPr>
                <p:nvPr/>
              </p:nvSpPr>
              <p:spPr bwMode="auto">
                <a:xfrm>
                  <a:off x="1584" y="3024"/>
                  <a:ext cx="240" cy="4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" name="Oval 18"/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144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7" name="Oval 19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48" cy="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8" name="Oval 20"/>
                <p:cNvSpPr>
                  <a:spLocks noChangeArrowheads="1"/>
                </p:cNvSpPr>
                <p:nvPr/>
              </p:nvSpPr>
              <p:spPr bwMode="auto">
                <a:xfrm>
                  <a:off x="1536" y="3168"/>
                  <a:ext cx="96" cy="1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528" y="3360"/>
                <a:ext cx="48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" name="Oval 26"/>
              <p:cNvSpPr>
                <a:spLocks noChangeArrowheads="1"/>
              </p:cNvSpPr>
              <p:nvPr/>
            </p:nvSpPr>
            <p:spPr bwMode="auto">
              <a:xfrm>
                <a:off x="528" y="3648"/>
                <a:ext cx="96" cy="1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" name="Oval 27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336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Oval 32"/>
              <p:cNvSpPr>
                <a:spLocks noChangeArrowheads="1"/>
              </p:cNvSpPr>
              <p:nvPr/>
            </p:nvSpPr>
            <p:spPr bwMode="auto">
              <a:xfrm>
                <a:off x="1488" y="3216"/>
                <a:ext cx="288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8" name="Oval 40"/>
            <p:cNvSpPr>
              <a:spLocks noChangeArrowheads="1"/>
            </p:cNvSpPr>
            <p:nvPr/>
          </p:nvSpPr>
          <p:spPr bwMode="auto">
            <a:xfrm>
              <a:off x="1008" y="3094"/>
              <a:ext cx="187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Oval 41"/>
            <p:cNvSpPr>
              <a:spLocks noChangeArrowheads="1"/>
            </p:cNvSpPr>
            <p:nvPr/>
          </p:nvSpPr>
          <p:spPr bwMode="auto">
            <a:xfrm>
              <a:off x="1536" y="3264"/>
              <a:ext cx="187" cy="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Oval 42"/>
            <p:cNvSpPr>
              <a:spLocks noChangeArrowheads="1"/>
            </p:cNvSpPr>
            <p:nvPr/>
          </p:nvSpPr>
          <p:spPr bwMode="auto">
            <a:xfrm>
              <a:off x="1632" y="3360"/>
              <a:ext cx="187" cy="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" name="Oval 43"/>
            <p:cNvSpPr>
              <a:spLocks noChangeArrowheads="1"/>
            </p:cNvSpPr>
            <p:nvPr/>
          </p:nvSpPr>
          <p:spPr bwMode="auto">
            <a:xfrm>
              <a:off x="1654" y="3408"/>
              <a:ext cx="170" cy="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a-DK" altLang="en-US" sz="2800" dirty="0">
                <a:latin typeface="Trebuchet MS" pitchFamily="34" charset="0"/>
              </a:rPr>
              <a:t>Hovedfagskollokvium af</a:t>
            </a:r>
          </a:p>
          <a:p>
            <a:pPr>
              <a:lnSpc>
                <a:spcPct val="80000"/>
              </a:lnSpc>
            </a:pPr>
            <a:r>
              <a:rPr lang="da-DK" altLang="en-US" sz="2800" dirty="0">
                <a:latin typeface="Trebuchet MS" pitchFamily="34" charset="0"/>
              </a:rPr>
              <a:t>Morten Gersborg-Hansen</a:t>
            </a:r>
          </a:p>
          <a:p>
            <a:pPr>
              <a:lnSpc>
                <a:spcPct val="80000"/>
              </a:lnSpc>
            </a:pPr>
            <a:r>
              <a:rPr lang="da-DK" altLang="en-US" sz="2000" dirty="0" smtClean="0">
                <a:latin typeface="Trebuchet MS" pitchFamily="34" charset="0"/>
              </a:rPr>
              <a:t>morten @ gersborg . dk</a:t>
            </a:r>
          </a:p>
          <a:p>
            <a:pPr>
              <a:lnSpc>
                <a:spcPct val="80000"/>
              </a:lnSpc>
            </a:pPr>
            <a:endParaRPr lang="da-DK" altLang="en-US" sz="2800" dirty="0" smtClean="0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da-DK" altLang="en-US" sz="2200" dirty="0" smtClean="0">
                <a:latin typeface="Trebuchet MS" pitchFamily="34" charset="0"/>
              </a:rPr>
              <a:t>Oprindeligt givet på</a:t>
            </a:r>
          </a:p>
          <a:p>
            <a:pPr>
              <a:lnSpc>
                <a:spcPct val="80000"/>
              </a:lnSpc>
            </a:pPr>
            <a:r>
              <a:rPr lang="da-DK" altLang="en-US" sz="2200" dirty="0" smtClean="0">
                <a:latin typeface="Trebuchet MS" pitchFamily="34" charset="0"/>
              </a:rPr>
              <a:t>Niels Bohr Institutet</a:t>
            </a:r>
          </a:p>
          <a:p>
            <a:pPr>
              <a:lnSpc>
                <a:spcPct val="80000"/>
              </a:lnSpc>
            </a:pPr>
            <a:r>
              <a:rPr lang="da-DK" altLang="en-US" sz="2200" dirty="0" smtClean="0">
                <a:latin typeface="Trebuchet MS" pitchFamily="34" charset="0"/>
              </a:rPr>
              <a:t>Københavns Universitet</a:t>
            </a:r>
            <a:endParaRPr lang="da-DK" altLang="en-US" sz="2200" dirty="0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da-DK" altLang="en-US" sz="2200" dirty="0">
                <a:latin typeface="Trebuchet MS" pitchFamily="34" charset="0"/>
              </a:rPr>
              <a:t>8. juli 2004</a:t>
            </a:r>
            <a:endParaRPr lang="en-US" altLang="en-US" sz="22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Forskellige typer</a:t>
            </a:r>
            <a:endParaRPr lang="en-US" altLang="en-US" sz="5400" b="1">
              <a:latin typeface="Trebuchet MS" pitchFamily="34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pic>
        <p:nvPicPr>
          <p:cNvPr id="52236" name="Picture 12" descr="metal1u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8975"/>
            <a:ext cx="4038600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Picture 17" descr="metal1forskellige_b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8813"/>
            <a:ext cx="3124200" cy="1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Picture 18" descr="metal1forskellige_gu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168116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Picture 19" descr="metal1forskellige_so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29718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8" name="Picture 14" descr="opbygn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209800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metal1forskellige_al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190500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5105400" y="1676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4648200" y="1447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Lead/Tenor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83058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Bas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609600" y="3886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Double second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4495800" y="4953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Cello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8077200" y="6477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>
                <a:latin typeface="Trebuchet MS" pitchFamily="34" charset="0"/>
              </a:rPr>
              <a:t>Ref.: [5]</a:t>
            </a:r>
            <a:endParaRPr lang="en-US" alt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Trebuchet MS" pitchFamily="34" charset="0"/>
              </a:rPr>
              <a:t>1. Start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pic>
        <p:nvPicPr>
          <p:cNvPr id="40969" name="Picture 9" descr="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953000" cy="46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8077200" y="6477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>
                <a:latin typeface="Trebuchet MS" pitchFamily="34" charset="0"/>
              </a:rPr>
              <a:t>Ref.: [4]</a:t>
            </a:r>
            <a:endParaRPr lang="en-US" alt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Trebuchet MS" pitchFamily="34" charset="0"/>
              </a:rPr>
              <a:t>2. Sænkning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pic>
        <p:nvPicPr>
          <p:cNvPr id="41990" name="Picture 6" descr="t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029200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metal1_saen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89488"/>
            <a:ext cx="2362200" cy="206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996" name="Group 12"/>
          <p:cNvGrpSpPr>
            <a:grpSpLocks/>
          </p:cNvGrpSpPr>
          <p:nvPr/>
        </p:nvGrpSpPr>
        <p:grpSpPr bwMode="auto">
          <a:xfrm>
            <a:off x="0" y="1676400"/>
            <a:ext cx="6858000" cy="5181600"/>
            <a:chOff x="0" y="1056"/>
            <a:chExt cx="4320" cy="3264"/>
          </a:xfrm>
        </p:grpSpPr>
        <p:pic>
          <p:nvPicPr>
            <p:cNvPr id="41992" name="Picture 8" descr="metal1dy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2158" cy="3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3" name="Text Box 9"/>
            <p:cNvSpPr txBox="1">
              <a:spLocks noChangeArrowheads="1"/>
            </p:cNvSpPr>
            <p:nvPr/>
          </p:nvSpPr>
          <p:spPr bwMode="auto">
            <a:xfrm>
              <a:off x="3312" y="4080"/>
              <a:ext cx="10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>
                  <a:latin typeface="Trebuchet MS" pitchFamily="34" charset="0"/>
                </a:rPr>
                <a:t>Ref.: [4], [5]</a:t>
              </a:r>
              <a:endParaRPr lang="en-US" alt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Trebuchet MS" pitchFamily="34" charset="0"/>
              </a:rPr>
              <a:t>3. Nodeplacering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pic>
        <p:nvPicPr>
          <p:cNvPr id="43014" name="Picture 6" descr="t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7988"/>
            <a:ext cx="5046663" cy="46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257800" y="4929188"/>
            <a:ext cx="3886200" cy="1951037"/>
            <a:chOff x="3312" y="3105"/>
            <a:chExt cx="2448" cy="1229"/>
          </a:xfrm>
        </p:grpSpPr>
        <p:pic>
          <p:nvPicPr>
            <p:cNvPr id="43015" name="Picture 7" descr="metal_mfel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105"/>
              <a:ext cx="1488" cy="1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3312" y="4089"/>
              <a:ext cx="10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>
                  <a:latin typeface="Trebuchet MS" pitchFamily="34" charset="0"/>
                </a:rPr>
                <a:t>Ref.: [4], [5]</a:t>
              </a:r>
              <a:endParaRPr lang="en-US" alt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Trebuchet MS" pitchFamily="34" charset="0"/>
              </a:rPr>
              <a:t>4. Nodeformning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pic>
        <p:nvPicPr>
          <p:cNvPr id="44039" name="Picture 7" descr="t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10540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metal1_udban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29188"/>
            <a:ext cx="22860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052" name="Group 20"/>
          <p:cNvGrpSpPr>
            <a:grpSpLocks/>
          </p:cNvGrpSpPr>
          <p:nvPr/>
        </p:nvGrpSpPr>
        <p:grpSpPr bwMode="auto">
          <a:xfrm>
            <a:off x="0" y="4124325"/>
            <a:ext cx="6858000" cy="2733675"/>
            <a:chOff x="0" y="2598"/>
            <a:chExt cx="4320" cy="1722"/>
          </a:xfrm>
        </p:grpSpPr>
        <p:grpSp>
          <p:nvGrpSpPr>
            <p:cNvPr id="44045" name="Group 13"/>
            <p:cNvGrpSpPr>
              <a:grpSpLocks/>
            </p:cNvGrpSpPr>
            <p:nvPr/>
          </p:nvGrpSpPr>
          <p:grpSpPr bwMode="auto">
            <a:xfrm>
              <a:off x="0" y="2598"/>
              <a:ext cx="2784" cy="1722"/>
              <a:chOff x="0" y="2598"/>
              <a:chExt cx="2784" cy="1722"/>
            </a:xfrm>
          </p:grpSpPr>
          <p:pic>
            <p:nvPicPr>
              <p:cNvPr id="44041" name="Picture 9" descr="nodestr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98"/>
                <a:ext cx="2784" cy="17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44044" name="Object 12"/>
              <p:cNvGraphicFramePr>
                <a:graphicFrameLocks noChangeAspect="1"/>
              </p:cNvGraphicFramePr>
              <p:nvPr/>
            </p:nvGraphicFramePr>
            <p:xfrm>
              <a:off x="1632" y="2832"/>
              <a:ext cx="848" cy="3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053" name="Equation" r:id="rId8" imgW="672840" imgH="241200" progId="Equation.3">
                      <p:embed/>
                    </p:oleObj>
                  </mc:Choice>
                  <mc:Fallback>
                    <p:oleObj name="Equation" r:id="rId8" imgW="672840" imgH="241200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832"/>
                            <a:ext cx="848" cy="3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051" name="Text Box 19"/>
            <p:cNvSpPr txBox="1">
              <a:spLocks noChangeArrowheads="1"/>
            </p:cNvSpPr>
            <p:nvPr/>
          </p:nvSpPr>
          <p:spPr bwMode="auto">
            <a:xfrm>
              <a:off x="3072" y="4032"/>
              <a:ext cx="1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>
                  <a:latin typeface="Trebuchet MS" pitchFamily="34" charset="0"/>
                </a:rPr>
                <a:t>Ref.: [3], [4], [5]</a:t>
              </a:r>
              <a:endParaRPr lang="en-US" alt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Trebuchet MS" pitchFamily="34" charset="0"/>
              </a:rPr>
              <a:t>5. Nodeafgrænsning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pic>
        <p:nvPicPr>
          <p:cNvPr id="45062" name="Picture 6" descr="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072063" cy="46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5257800" y="4953000"/>
            <a:ext cx="3886200" cy="1951038"/>
            <a:chOff x="3312" y="3120"/>
            <a:chExt cx="2448" cy="1229"/>
          </a:xfrm>
        </p:grpSpPr>
        <p:pic>
          <p:nvPicPr>
            <p:cNvPr id="45063" name="Picture 7" descr="metal1_rend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120"/>
              <a:ext cx="1488" cy="1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8" name="Text Box 12"/>
            <p:cNvSpPr txBox="1">
              <a:spLocks noChangeArrowheads="1"/>
            </p:cNvSpPr>
            <p:nvPr/>
          </p:nvSpPr>
          <p:spPr bwMode="auto">
            <a:xfrm>
              <a:off x="3312" y="4041"/>
              <a:ext cx="10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>
                  <a:latin typeface="Trebuchet MS" pitchFamily="34" charset="0"/>
                </a:rPr>
                <a:t>Ref.: [4], [5]</a:t>
              </a:r>
              <a:endParaRPr lang="en-US" alt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Trebuchet MS" pitchFamily="34" charset="0"/>
              </a:rPr>
              <a:t>6. Skørtetilpasning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pic>
        <p:nvPicPr>
          <p:cNvPr id="46086" name="Picture 6" descr="t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181600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8077200" y="6477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>
                <a:latin typeface="Trebuchet MS" pitchFamily="34" charset="0"/>
              </a:rPr>
              <a:t>Ref.: [4]</a:t>
            </a:r>
            <a:endParaRPr lang="en-US" alt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Trebuchet MS" pitchFamily="34" charset="0"/>
              </a:rPr>
              <a:t>7. Varmebehandling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pic>
        <p:nvPicPr>
          <p:cNvPr id="47110" name="Picture 6" descr="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151438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te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87775"/>
            <a:ext cx="4648200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6" name="Picture 12" descr="bran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667000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7" name="Picture 13" descr="brand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667000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8" name="Picture 14" descr="brand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667000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124" name="Group 20"/>
          <p:cNvGrpSpPr>
            <a:grpSpLocks/>
          </p:cNvGrpSpPr>
          <p:nvPr/>
        </p:nvGrpSpPr>
        <p:grpSpPr bwMode="auto">
          <a:xfrm>
            <a:off x="5257800" y="3810000"/>
            <a:ext cx="3962400" cy="3048000"/>
            <a:chOff x="3312" y="2400"/>
            <a:chExt cx="2496" cy="1920"/>
          </a:xfrm>
        </p:grpSpPr>
        <p:grpSp>
          <p:nvGrpSpPr>
            <p:cNvPr id="47121" name="Group 17"/>
            <p:cNvGrpSpPr>
              <a:grpSpLocks/>
            </p:cNvGrpSpPr>
            <p:nvPr/>
          </p:nvGrpSpPr>
          <p:grpSpPr bwMode="auto">
            <a:xfrm>
              <a:off x="3312" y="2400"/>
              <a:ext cx="1920" cy="1920"/>
              <a:chOff x="3840" y="2400"/>
              <a:chExt cx="1920" cy="1920"/>
            </a:xfrm>
          </p:grpSpPr>
          <p:pic>
            <p:nvPicPr>
              <p:cNvPr id="47119" name="Picture 15" descr="braendi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400"/>
                <a:ext cx="1920" cy="1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120" name="Rectangle 16"/>
              <p:cNvSpPr>
                <a:spLocks noChangeArrowheads="1"/>
              </p:cNvSpPr>
              <p:nvPr/>
            </p:nvSpPr>
            <p:spPr bwMode="auto">
              <a:xfrm>
                <a:off x="3840" y="2400"/>
                <a:ext cx="1920" cy="19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5328" y="3696"/>
              <a:ext cx="48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>
                  <a:latin typeface="Trebuchet MS" pitchFamily="34" charset="0"/>
                </a:rPr>
                <a:t>Ref: [3], [4]</a:t>
              </a:r>
              <a:endParaRPr lang="en-US" alt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Trebuchet MS" pitchFamily="34" charset="0"/>
              </a:rPr>
              <a:t>8. Stemning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pic>
        <p:nvPicPr>
          <p:cNvPr id="48134" name="Picture 6" descr="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524000"/>
            <a:ext cx="5145087" cy="4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145" name="Group 17"/>
          <p:cNvGrpSpPr>
            <a:grpSpLocks/>
          </p:cNvGrpSpPr>
          <p:nvPr/>
        </p:nvGrpSpPr>
        <p:grpSpPr bwMode="auto">
          <a:xfrm>
            <a:off x="3505200" y="4994275"/>
            <a:ext cx="5638800" cy="1863725"/>
            <a:chOff x="2208" y="3146"/>
            <a:chExt cx="3552" cy="1174"/>
          </a:xfrm>
        </p:grpSpPr>
        <p:pic>
          <p:nvPicPr>
            <p:cNvPr id="48141" name="Picture 13" descr="metal1fel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5"/>
            <a:stretch>
              <a:fillRect/>
            </a:stretch>
          </p:blipFill>
          <p:spPr bwMode="auto">
            <a:xfrm>
              <a:off x="3168" y="3146"/>
              <a:ext cx="2592" cy="1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2208" y="4041"/>
              <a:ext cx="10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>
                  <a:latin typeface="Trebuchet MS" pitchFamily="34" charset="0"/>
                </a:rPr>
                <a:t>Ref.: [4], [5]</a:t>
              </a:r>
              <a:endParaRPr lang="en-US" alt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Lydspektre</a:t>
            </a:r>
            <a:endParaRPr lang="en-US" altLang="en-US" sz="5400" b="1">
              <a:latin typeface="Trebuchet MS" pitchFamily="34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pic>
        <p:nvPicPr>
          <p:cNvPr id="74760" name="Picture 8" descr="h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9588"/>
            <a:ext cx="7315200" cy="42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352800" y="18288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124200" y="1447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H</a:t>
            </a:r>
            <a:r>
              <a:rPr lang="da-DK" altLang="en-US" sz="2400" baseline="-25000">
                <a:latin typeface="Trebuchet MS" pitchFamily="34" charset="0"/>
              </a:rPr>
              <a:t>3 </a:t>
            </a:r>
            <a:r>
              <a:rPr lang="da-DK" altLang="en-US" sz="2400">
                <a:latin typeface="Trebuchet MS" pitchFamily="34" charset="0"/>
              </a:rPr>
              <a:t>= 246,9 Hz</a:t>
            </a:r>
            <a:endParaRPr lang="en-US" altLang="en-US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5" name="Picture 41" descr="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a-DK" altLang="en-US">
                <a:latin typeface="Trebuchet MS" pitchFamily="34" charset="0"/>
              </a:rPr>
              <a:t>Simpelt system: 1D</a:t>
            </a:r>
            <a:endParaRPr lang="en-US" altLang="en-US">
              <a:latin typeface="Trebuchet MS" pitchFamily="34" charset="0"/>
            </a:endParaRPr>
          </a:p>
        </p:txBody>
      </p:sp>
      <p:pic>
        <p:nvPicPr>
          <p:cNvPr id="6153" name="Picture 9" descr="snor0"/>
          <p:cNvPicPr>
            <a:picLocks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524000"/>
            <a:ext cx="2743200" cy="1685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156" name="Object 12"/>
          <p:cNvGraphicFramePr>
            <a:graphicFrameLocks noChangeAspect="1"/>
          </p:cNvGraphicFramePr>
          <p:nvPr>
            <p:ph sz="quarter" idx="2"/>
          </p:nvPr>
        </p:nvGraphicFramePr>
        <p:xfrm>
          <a:off x="1219200" y="2133600"/>
          <a:ext cx="1905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6" imgW="838080" imgH="419040" progId="Equation.3">
                  <p:embed/>
                </p:oleObj>
              </mc:Choice>
              <mc:Fallback>
                <p:oleObj name="Equation" r:id="rId6" imgW="838080" imgH="419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33600"/>
                        <a:ext cx="1905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6"/>
          <p:cNvGraphicFramePr>
            <a:graphicFrameLocks noChangeAspect="1"/>
          </p:cNvGraphicFramePr>
          <p:nvPr>
            <p:ph sz="quarter" idx="3"/>
          </p:nvPr>
        </p:nvGraphicFramePr>
        <p:xfrm>
          <a:off x="1143000" y="3841750"/>
          <a:ext cx="22860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8" imgW="965160" imgH="203040" progId="Equation.3">
                  <p:embed/>
                </p:oleObj>
              </mc:Choice>
              <mc:Fallback>
                <p:oleObj name="Equation" r:id="rId8" imgW="96516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41750"/>
                        <a:ext cx="22860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62000" y="1219200"/>
            <a:ext cx="365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Udsvinget af en snor opfylder bølgeligningen:</a:t>
            </a:r>
            <a:endParaRPr lang="en-US" altLang="en-US" sz="2400">
              <a:latin typeface="Trebuchet MS" pitchFamily="34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62000" y="3276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Grænsebetingelse: </a:t>
            </a:r>
            <a:endParaRPr lang="en-US" altLang="en-US" sz="2400">
              <a:latin typeface="Trebuchet MS" pitchFamily="34" charset="0"/>
            </a:endParaRPr>
          </a:p>
        </p:txBody>
      </p:sp>
      <p:graphicFrame>
        <p:nvGraphicFramePr>
          <p:cNvPr id="6165" name="Object 21"/>
          <p:cNvGraphicFramePr>
            <a:graphicFrameLocks noChangeAspect="1"/>
          </p:cNvGraphicFramePr>
          <p:nvPr>
            <p:ph sz="quarter" idx="4"/>
          </p:nvPr>
        </p:nvGraphicFramePr>
        <p:xfrm>
          <a:off x="3810000" y="2217738"/>
          <a:ext cx="9906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10" imgW="469800" imgH="419040" progId="Equation.3">
                  <p:embed/>
                </p:oleObj>
              </mc:Choice>
              <mc:Fallback>
                <p:oleObj name="Equation" r:id="rId10" imgW="469800" imgH="419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17738"/>
                        <a:ext cx="99060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81" name="Group 37"/>
          <p:cNvGrpSpPr>
            <a:grpSpLocks/>
          </p:cNvGrpSpPr>
          <p:nvPr/>
        </p:nvGrpSpPr>
        <p:grpSpPr bwMode="auto">
          <a:xfrm>
            <a:off x="4343400" y="3276600"/>
            <a:ext cx="4343400" cy="1122363"/>
            <a:chOff x="2736" y="2064"/>
            <a:chExt cx="2736" cy="707"/>
          </a:xfrm>
        </p:grpSpPr>
        <p:graphicFrame>
          <p:nvGraphicFramePr>
            <p:cNvPr id="6169" name="Object 25"/>
            <p:cNvGraphicFramePr>
              <a:graphicFrameLocks noChangeAspect="1"/>
            </p:cNvGraphicFramePr>
            <p:nvPr/>
          </p:nvGraphicFramePr>
          <p:xfrm>
            <a:off x="2880" y="2304"/>
            <a:ext cx="736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3" name="Equation" r:id="rId12" imgW="622080" imgH="393480" progId="Equation.3">
                    <p:embed/>
                  </p:oleObj>
                </mc:Choice>
                <mc:Fallback>
                  <p:oleObj name="Equation" r:id="rId12" imgW="622080" imgH="39348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304"/>
                          <a:ext cx="736" cy="4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0" name="Text Box 26"/>
            <p:cNvSpPr txBox="1">
              <a:spLocks noChangeArrowheads="1"/>
            </p:cNvSpPr>
            <p:nvPr/>
          </p:nvSpPr>
          <p:spPr bwMode="auto">
            <a:xfrm>
              <a:off x="2736" y="2064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 sz="2400">
                  <a:latin typeface="Trebuchet MS" pitchFamily="34" charset="0"/>
                </a:rPr>
                <a:t>Tilladte frekvenser:</a:t>
              </a:r>
              <a:endParaRPr lang="en-US" altLang="en-US" sz="2400">
                <a:latin typeface="Trebuchet MS" pitchFamily="34" charset="0"/>
              </a:endParaRPr>
            </a:p>
          </p:txBody>
        </p:sp>
        <p:sp>
          <p:nvSpPr>
            <p:cNvPr id="6171" name="Text Box 27"/>
            <p:cNvSpPr txBox="1">
              <a:spLocks noChangeArrowheads="1"/>
            </p:cNvSpPr>
            <p:nvPr/>
          </p:nvSpPr>
          <p:spPr bwMode="auto">
            <a:xfrm>
              <a:off x="3696" y="240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 sz="2400">
                  <a:latin typeface="Trebuchet MS" pitchFamily="34" charset="0"/>
                </a:rPr>
                <a:t>dvs.</a:t>
              </a:r>
              <a:endParaRPr lang="en-US" altLang="en-US" sz="2400">
                <a:latin typeface="Trebuchet MS" pitchFamily="34" charset="0"/>
              </a:endParaRPr>
            </a:p>
          </p:txBody>
        </p:sp>
        <p:graphicFrame>
          <p:nvGraphicFramePr>
            <p:cNvPr id="6172" name="Object 28"/>
            <p:cNvGraphicFramePr>
              <a:graphicFrameLocks noChangeAspect="1"/>
            </p:cNvGraphicFramePr>
            <p:nvPr/>
          </p:nvGraphicFramePr>
          <p:xfrm>
            <a:off x="4176" y="2256"/>
            <a:ext cx="1296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4" name="Equation" r:id="rId14" imgW="990360" imgH="393480" progId="Equation.3">
                    <p:embed/>
                  </p:oleObj>
                </mc:Choice>
                <mc:Fallback>
                  <p:oleObj name="Equation" r:id="rId14" imgW="990360" imgH="39348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256"/>
                          <a:ext cx="1296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82" name="Group 38"/>
          <p:cNvGrpSpPr>
            <a:grpSpLocks/>
          </p:cNvGrpSpPr>
          <p:nvPr/>
        </p:nvGrpSpPr>
        <p:grpSpPr bwMode="auto">
          <a:xfrm>
            <a:off x="762000" y="4419600"/>
            <a:ext cx="5473700" cy="1112838"/>
            <a:chOff x="480" y="2784"/>
            <a:chExt cx="3448" cy="701"/>
          </a:xfrm>
        </p:grpSpPr>
        <p:graphicFrame>
          <p:nvGraphicFramePr>
            <p:cNvPr id="6173" name="Object 29"/>
            <p:cNvGraphicFramePr>
              <a:graphicFrameLocks noChangeAspect="1"/>
            </p:cNvGraphicFramePr>
            <p:nvPr/>
          </p:nvGraphicFramePr>
          <p:xfrm>
            <a:off x="728" y="2976"/>
            <a:ext cx="3200" cy="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5" name="Equation" r:id="rId16" imgW="2476440" imgH="393480" progId="Equation.3">
                    <p:embed/>
                  </p:oleObj>
                </mc:Choice>
                <mc:Fallback>
                  <p:oleObj name="Equation" r:id="rId16" imgW="2476440" imgH="39348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" y="2976"/>
                          <a:ext cx="3200" cy="5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480" y="2784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 sz="2400">
                  <a:latin typeface="Trebuchet MS" pitchFamily="34" charset="0"/>
                </a:rPr>
                <a:t>Normalsvingninger:</a:t>
              </a:r>
              <a:endParaRPr lang="en-US" altLang="en-US" sz="2400">
                <a:latin typeface="Trebuchet MS" pitchFamily="34" charset="0"/>
              </a:endParaRPr>
            </a:p>
          </p:txBody>
        </p:sp>
      </p:grpSp>
      <p:grpSp>
        <p:nvGrpSpPr>
          <p:cNvPr id="6183" name="Group 39"/>
          <p:cNvGrpSpPr>
            <a:grpSpLocks/>
          </p:cNvGrpSpPr>
          <p:nvPr/>
        </p:nvGrpSpPr>
        <p:grpSpPr bwMode="auto">
          <a:xfrm>
            <a:off x="6629400" y="4495800"/>
            <a:ext cx="2209800" cy="1219200"/>
            <a:chOff x="4176" y="2832"/>
            <a:chExt cx="1392" cy="768"/>
          </a:xfrm>
        </p:grpSpPr>
        <p:graphicFrame>
          <p:nvGraphicFramePr>
            <p:cNvPr id="6177" name="Object 33"/>
            <p:cNvGraphicFramePr>
              <a:graphicFrameLocks noChangeAspect="1"/>
            </p:cNvGraphicFramePr>
            <p:nvPr/>
          </p:nvGraphicFramePr>
          <p:xfrm>
            <a:off x="4512" y="3168"/>
            <a:ext cx="665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6" name="Equation" r:id="rId18" imgW="507960" imgH="228600" progId="Equation.3">
                    <p:embed/>
                  </p:oleObj>
                </mc:Choice>
                <mc:Fallback>
                  <p:oleObj name="Equation" r:id="rId18" imgW="507960" imgH="22860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168"/>
                          <a:ext cx="665" cy="2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8" name="Text Box 34"/>
            <p:cNvSpPr txBox="1">
              <a:spLocks noChangeArrowheads="1"/>
            </p:cNvSpPr>
            <p:nvPr/>
          </p:nvSpPr>
          <p:spPr bwMode="auto">
            <a:xfrm>
              <a:off x="4272" y="2880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 sz="2400">
                  <a:latin typeface="Trebuchet MS" pitchFamily="34" charset="0"/>
                </a:rPr>
                <a:t>Harmoniske:</a:t>
              </a:r>
              <a:endParaRPr lang="en-US" altLang="en-US" sz="2400">
                <a:latin typeface="Trebuchet MS" pitchFamily="34" charset="0"/>
              </a:endParaRPr>
            </a:p>
          </p:txBody>
        </p:sp>
        <p:sp>
          <p:nvSpPr>
            <p:cNvPr id="6179" name="Rectangle 35"/>
            <p:cNvSpPr>
              <a:spLocks noChangeArrowheads="1"/>
            </p:cNvSpPr>
            <p:nvPr/>
          </p:nvSpPr>
          <p:spPr bwMode="auto">
            <a:xfrm>
              <a:off x="4176" y="2832"/>
              <a:ext cx="1392" cy="76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990600" y="2057400"/>
            <a:ext cx="2286000" cy="1219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9" name="Group 45"/>
          <p:cNvGrpSpPr>
            <a:grpSpLocks/>
          </p:cNvGrpSpPr>
          <p:nvPr/>
        </p:nvGrpSpPr>
        <p:grpSpPr bwMode="auto">
          <a:xfrm>
            <a:off x="762000" y="5486400"/>
            <a:ext cx="8458200" cy="1371600"/>
            <a:chOff x="480" y="3456"/>
            <a:chExt cx="5328" cy="864"/>
          </a:xfrm>
        </p:grpSpPr>
        <p:graphicFrame>
          <p:nvGraphicFramePr>
            <p:cNvPr id="6175" name="Object 31"/>
            <p:cNvGraphicFramePr>
              <a:graphicFrameLocks noChangeAspect="1"/>
            </p:cNvGraphicFramePr>
            <p:nvPr/>
          </p:nvGraphicFramePr>
          <p:xfrm>
            <a:off x="727" y="3781"/>
            <a:ext cx="1673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7" name="Equation" r:id="rId20" imgW="1295280" imgH="342720" progId="Equation.3">
                    <p:embed/>
                  </p:oleObj>
                </mc:Choice>
                <mc:Fallback>
                  <p:oleObj name="Equation" r:id="rId20" imgW="1295280" imgH="34272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" y="3781"/>
                          <a:ext cx="1673" cy="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480" y="345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a-DK" altLang="en-US" sz="2400">
                  <a:latin typeface="Trebuchet MS" pitchFamily="34" charset="0"/>
                </a:rPr>
                <a:t>Generel løsning:</a:t>
              </a:r>
              <a:endParaRPr lang="en-US" alt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4848" y="4089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>
                  <a:latin typeface="Trebuchet MS" pitchFamily="34" charset="0"/>
                </a:rPr>
                <a:t>Ref.: [1], [7]</a:t>
              </a:r>
              <a:endParaRPr lang="en-US" alt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Lydspektre</a:t>
            </a:r>
            <a:endParaRPr lang="en-US" altLang="en-US" sz="5400" b="1">
              <a:latin typeface="Trebuchet MS" pitchFamily="34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pic>
        <p:nvPicPr>
          <p:cNvPr id="80904" name="Picture 8" descr="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6725"/>
            <a:ext cx="7292975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352800" y="17526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3124200" y="1447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G</a:t>
            </a:r>
            <a:r>
              <a:rPr lang="da-DK" altLang="en-US" sz="2400" baseline="-25000">
                <a:latin typeface="Trebuchet MS" pitchFamily="34" charset="0"/>
              </a:rPr>
              <a:t>4 </a:t>
            </a:r>
            <a:r>
              <a:rPr lang="da-DK" altLang="en-US" sz="2400">
                <a:latin typeface="Trebuchet MS" pitchFamily="34" charset="0"/>
              </a:rPr>
              <a:t>= 392,0 Hz</a:t>
            </a:r>
            <a:endParaRPr lang="en-US" altLang="en-US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Lydspektre</a:t>
            </a:r>
            <a:endParaRPr lang="en-US" altLang="en-US" sz="5400" b="1">
              <a:latin typeface="Trebuchet MS" pitchFamily="34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pic>
        <p:nvPicPr>
          <p:cNvPr id="82953" name="Picture 9" descr="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25613"/>
            <a:ext cx="7269163" cy="42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3429000" y="17526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124200" y="1447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E</a:t>
            </a:r>
            <a:r>
              <a:rPr lang="da-DK" altLang="en-US" sz="2400" baseline="-25000">
                <a:latin typeface="Trebuchet MS" pitchFamily="34" charset="0"/>
              </a:rPr>
              <a:t>5 </a:t>
            </a:r>
            <a:r>
              <a:rPr lang="da-DK" altLang="en-US" sz="2400">
                <a:latin typeface="Trebuchet MS" pitchFamily="34" charset="0"/>
              </a:rPr>
              <a:t>= 659,3 Hz</a:t>
            </a:r>
            <a:endParaRPr lang="en-US" altLang="en-US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Lydspektre</a:t>
            </a:r>
            <a:endParaRPr lang="en-US" altLang="en-US" sz="5400" b="1">
              <a:latin typeface="Trebuchet MS" pitchFamily="34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762000" y="1606550"/>
            <a:ext cx="7620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De mange harmoniske overtoner stammer fra tre fysiske fænomener: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rebuchet MS" pitchFamily="34" charset="0"/>
              </a:rPr>
              <a:t> Lydudstråling fra højere ordens normalsvingninger, som er blevet harmonisk stemt.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rebuchet MS" pitchFamily="34" charset="0"/>
              </a:rPr>
              <a:t> Lydudstråling fra nabonoder, som står i et harmonisk forhold til den anslåede node (sympatisk vibration).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rebuchet MS" pitchFamily="34" charset="0"/>
              </a:rPr>
              <a:t> Ikke-lineær bevægelse af nodeområdet ved grundfrekvensen.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400">
              <a:latin typeface="Trebuchet MS" pitchFamily="34" charset="0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8077200" y="6477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>
                <a:latin typeface="Trebuchet MS" pitchFamily="34" charset="0"/>
              </a:rPr>
              <a:t>Ref.: [1]</a:t>
            </a:r>
            <a:endParaRPr lang="en-US" alt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Holografisk afbildning</a:t>
            </a:r>
            <a:endParaRPr lang="en-US" altLang="en-US" sz="5400" b="1">
              <a:latin typeface="Trebuchet MS" pitchFamily="34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762000" y="1606550"/>
            <a:ext cx="7086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Den ikke-lineære kobling mellem nodeområder kan studeres vha. holografisk interferometri.</a:t>
            </a:r>
            <a:endParaRPr lang="en-US" altLang="en-US" sz="2400">
              <a:latin typeface="Trebuchet MS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400">
              <a:latin typeface="Trebuchet MS" pitchFamily="34" charset="0"/>
            </a:endParaRPr>
          </a:p>
        </p:txBody>
      </p:sp>
      <p:pic>
        <p:nvPicPr>
          <p:cNvPr id="87046" name="Picture 6" descr="rossing2000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79713"/>
            <a:ext cx="4567238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8077200" y="6477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>
                <a:latin typeface="Trebuchet MS" pitchFamily="34" charset="0"/>
              </a:rPr>
              <a:t>Ref.: [2]</a:t>
            </a:r>
            <a:endParaRPr lang="en-US" alt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Kobling mellem noder</a:t>
            </a:r>
            <a:endParaRPr lang="en-US" altLang="en-US" sz="5400" b="1">
              <a:latin typeface="Trebuchet MS" pitchFamily="34" charset="0"/>
            </a:endParaRPr>
          </a:p>
        </p:txBody>
      </p:sp>
      <p:pic>
        <p:nvPicPr>
          <p:cNvPr id="95257" name="Picture 25" descr="svin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1515" r="9346" b="18465"/>
          <a:stretch>
            <a:fillRect/>
          </a:stretch>
        </p:blipFill>
        <p:spPr bwMode="auto">
          <a:xfrm>
            <a:off x="2819400" y="1295400"/>
            <a:ext cx="3886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2286000" y="64008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 i="1">
                <a:latin typeface="Trebuchet MS" pitchFamily="34" charset="0"/>
              </a:rPr>
              <a:t>f</a:t>
            </a:r>
            <a:r>
              <a:rPr lang="da-DK" altLang="en-US" sz="2400">
                <a:latin typeface="Trebuchet MS" pitchFamily="34" charset="0"/>
              </a:rPr>
              <a:t> =   815 Hz   1605 Hz   1878 Hz</a:t>
            </a:r>
            <a:endParaRPr lang="en-US" altLang="en-US" sz="2400">
              <a:latin typeface="Trebuchet MS" pitchFamily="34" charset="0"/>
            </a:endParaRPr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auto">
          <a:xfrm>
            <a:off x="2590800" y="17526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 rot="5400000">
            <a:off x="875506" y="3771107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Stigende amplitude</a:t>
            </a:r>
            <a:endParaRPr lang="en-US" altLang="en-US" sz="2400">
              <a:latin typeface="Trebuchet MS" pitchFamily="34" charset="0"/>
            </a:endParaRPr>
          </a:p>
        </p:txBody>
      </p:sp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8077200" y="6477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>
                <a:latin typeface="Trebuchet MS" pitchFamily="34" charset="0"/>
              </a:rPr>
              <a:t>Ref.: [1]</a:t>
            </a:r>
            <a:endParaRPr lang="en-US" alt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Normalsvingninger</a:t>
            </a:r>
            <a:endParaRPr lang="en-US" altLang="en-US" sz="5400" b="1">
              <a:latin typeface="Trebuchet MS" pitchFamily="34" charset="0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762000" y="12954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Steelpan design:</a:t>
            </a:r>
            <a:endParaRPr lang="en-US" altLang="en-US" sz="2400">
              <a:latin typeface="Trebuchet MS" pitchFamily="34" charset="0"/>
            </a:endParaRPr>
          </a:p>
        </p:txBody>
      </p:sp>
      <p:pic>
        <p:nvPicPr>
          <p:cNvPr id="89095" name="Picture 7" descr="rossing20000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1933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4724400" y="3048000"/>
            <a:ext cx="685800" cy="228600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117" name="Group 29"/>
          <p:cNvGrpSpPr>
            <a:grpSpLocks/>
          </p:cNvGrpSpPr>
          <p:nvPr/>
        </p:nvGrpSpPr>
        <p:grpSpPr bwMode="auto">
          <a:xfrm>
            <a:off x="76200" y="3581400"/>
            <a:ext cx="3052763" cy="1600200"/>
            <a:chOff x="48" y="2256"/>
            <a:chExt cx="1923" cy="1008"/>
          </a:xfrm>
        </p:grpSpPr>
        <p:pic>
          <p:nvPicPr>
            <p:cNvPr id="89100" name="Picture 12" descr="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256"/>
              <a:ext cx="1344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1" name="Picture 13" descr="a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" y="2352"/>
              <a:ext cx="567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12" name="Group 24"/>
          <p:cNvGrpSpPr>
            <a:grpSpLocks/>
          </p:cNvGrpSpPr>
          <p:nvPr/>
        </p:nvGrpSpPr>
        <p:grpSpPr bwMode="auto">
          <a:xfrm>
            <a:off x="0" y="5245100"/>
            <a:ext cx="3200400" cy="1612900"/>
            <a:chOff x="0" y="3304"/>
            <a:chExt cx="2016" cy="1016"/>
          </a:xfrm>
        </p:grpSpPr>
        <p:pic>
          <p:nvPicPr>
            <p:cNvPr id="89102" name="Picture 14" descr="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04"/>
              <a:ext cx="1392" cy="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3" name="Picture 15" descr="b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" y="3352"/>
              <a:ext cx="5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13" name="Group 25"/>
          <p:cNvGrpSpPr>
            <a:grpSpLocks/>
          </p:cNvGrpSpPr>
          <p:nvPr/>
        </p:nvGrpSpPr>
        <p:grpSpPr bwMode="auto">
          <a:xfrm>
            <a:off x="3124200" y="3581400"/>
            <a:ext cx="3032125" cy="1581150"/>
            <a:chOff x="1968" y="2256"/>
            <a:chExt cx="1910" cy="996"/>
          </a:xfrm>
        </p:grpSpPr>
        <p:pic>
          <p:nvPicPr>
            <p:cNvPr id="89104" name="Picture 16" descr="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256"/>
              <a:ext cx="1296" cy="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5" name="Picture 17" descr="c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304"/>
              <a:ext cx="614" cy="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14" name="Group 26"/>
          <p:cNvGrpSpPr>
            <a:grpSpLocks/>
          </p:cNvGrpSpPr>
          <p:nvPr/>
        </p:nvGrpSpPr>
        <p:grpSpPr bwMode="auto">
          <a:xfrm>
            <a:off x="3124200" y="5257800"/>
            <a:ext cx="3240088" cy="1600200"/>
            <a:chOff x="1968" y="3312"/>
            <a:chExt cx="2041" cy="1008"/>
          </a:xfrm>
        </p:grpSpPr>
        <p:pic>
          <p:nvPicPr>
            <p:cNvPr id="89106" name="Picture 18" descr="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312"/>
              <a:ext cx="129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d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360"/>
              <a:ext cx="649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15" name="Group 27"/>
          <p:cNvGrpSpPr>
            <a:grpSpLocks/>
          </p:cNvGrpSpPr>
          <p:nvPr/>
        </p:nvGrpSpPr>
        <p:grpSpPr bwMode="auto">
          <a:xfrm>
            <a:off x="6248400" y="3657600"/>
            <a:ext cx="2819400" cy="1524000"/>
            <a:chOff x="3936" y="2304"/>
            <a:chExt cx="1776" cy="960"/>
          </a:xfrm>
        </p:grpSpPr>
        <p:pic>
          <p:nvPicPr>
            <p:cNvPr id="89108" name="Picture 20" descr="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304"/>
              <a:ext cx="1248" cy="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9" name="Picture 21" descr="e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2352"/>
              <a:ext cx="599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19" name="Group 31"/>
          <p:cNvGrpSpPr>
            <a:grpSpLocks/>
          </p:cNvGrpSpPr>
          <p:nvPr/>
        </p:nvGrpSpPr>
        <p:grpSpPr bwMode="auto">
          <a:xfrm>
            <a:off x="6248400" y="3214688"/>
            <a:ext cx="2895600" cy="3567112"/>
            <a:chOff x="3936" y="2025"/>
            <a:chExt cx="1824" cy="2247"/>
          </a:xfrm>
        </p:grpSpPr>
        <p:grpSp>
          <p:nvGrpSpPr>
            <p:cNvPr id="89116" name="Group 28"/>
            <p:cNvGrpSpPr>
              <a:grpSpLocks/>
            </p:cNvGrpSpPr>
            <p:nvPr/>
          </p:nvGrpSpPr>
          <p:grpSpPr bwMode="auto">
            <a:xfrm>
              <a:off x="3936" y="3328"/>
              <a:ext cx="1824" cy="944"/>
              <a:chOff x="3936" y="3360"/>
              <a:chExt cx="1824" cy="944"/>
            </a:xfrm>
          </p:grpSpPr>
          <p:pic>
            <p:nvPicPr>
              <p:cNvPr id="89110" name="Picture 22" descr="f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3360"/>
                <a:ext cx="1296" cy="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11" name="Picture 23" descr="f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55"/>
              <a:stretch>
                <a:fillRect/>
              </a:stretch>
            </p:blipFill>
            <p:spPr bwMode="auto">
              <a:xfrm>
                <a:off x="5197" y="3418"/>
                <a:ext cx="563" cy="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9118" name="Text Box 30"/>
            <p:cNvSpPr txBox="1">
              <a:spLocks noChangeArrowheads="1"/>
            </p:cNvSpPr>
            <p:nvPr/>
          </p:nvSpPr>
          <p:spPr bwMode="auto">
            <a:xfrm>
              <a:off x="5088" y="2025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>
                  <a:latin typeface="Trebuchet MS" pitchFamily="34" charset="0"/>
                </a:rPr>
                <a:t>Ref.: [2]</a:t>
              </a:r>
              <a:endParaRPr lang="en-US" alt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Harmonisk stemning</a:t>
            </a:r>
            <a:endParaRPr lang="en-US" altLang="en-US" sz="5400" b="1">
              <a:latin typeface="Trebuchet MS" pitchFamily="34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708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Oversigt over de lavfrekvente normalsvingninger i alle noderne i en tenor steelpan.</a:t>
            </a:r>
            <a:endParaRPr lang="en-US" altLang="en-US" sz="2400">
              <a:latin typeface="Trebuchet MS" pitchFamily="34" charset="0"/>
            </a:endParaRPr>
          </a:p>
        </p:txBody>
      </p:sp>
      <p:pic>
        <p:nvPicPr>
          <p:cNvPr id="91145" name="Picture 9" descr="rossing20000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6288"/>
            <a:ext cx="7239000" cy="41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143000" y="62484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Steelpan lavet af Felix Rohner</a:t>
            </a:r>
            <a:endParaRPr lang="en-US" altLang="en-US" sz="2400">
              <a:latin typeface="Trebuchet MS" pitchFamily="34" charset="0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V="1">
            <a:off x="1981200" y="1981200"/>
            <a:ext cx="0" cy="39624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49" name="Picture 13" descr="rossing200000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63500" y="63500"/>
            <a:ext cx="1079500" cy="1079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>
            <a:off x="1143000" y="6210300"/>
            <a:ext cx="2743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>
            <a:off x="3962400" y="6207125"/>
            <a:ext cx="27432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V="1">
            <a:off x="6781800" y="6207125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4" name="Oval 18"/>
          <p:cNvSpPr>
            <a:spLocks noChangeArrowheads="1"/>
          </p:cNvSpPr>
          <p:nvPr/>
        </p:nvSpPr>
        <p:spPr bwMode="auto">
          <a:xfrm>
            <a:off x="271463" y="360363"/>
            <a:ext cx="642937" cy="55403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5" name="Oval 19"/>
          <p:cNvSpPr>
            <a:spLocks noChangeArrowheads="1"/>
          </p:cNvSpPr>
          <p:nvPr/>
        </p:nvSpPr>
        <p:spPr bwMode="auto">
          <a:xfrm>
            <a:off x="506413" y="533400"/>
            <a:ext cx="184150" cy="1841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8077200" y="6477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>
                <a:latin typeface="Trebuchet MS" pitchFamily="34" charset="0"/>
              </a:rPr>
              <a:t>Ref.: [2]</a:t>
            </a:r>
            <a:endParaRPr lang="en-US" alt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Harmonisk stemning</a:t>
            </a:r>
            <a:endParaRPr lang="en-US" altLang="en-US" sz="5400" b="1">
              <a:latin typeface="Trebuchet MS" pitchFamily="34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1066800" y="60198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Tenor steelpan lavet af Clifford Alexis</a:t>
            </a:r>
            <a:endParaRPr lang="en-US" altLang="en-US" sz="2400">
              <a:latin typeface="Trebuchet MS" pitchFamily="34" charset="0"/>
            </a:endParaRPr>
          </a:p>
        </p:txBody>
      </p:sp>
      <p:pic>
        <p:nvPicPr>
          <p:cNvPr id="93193" name="Picture 9" descr="rossing20000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2913"/>
            <a:ext cx="7924800" cy="41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4" name="Picture 10" descr="rossing20000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3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63500" y="63500"/>
            <a:ext cx="1079500" cy="1079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271463" y="360363"/>
            <a:ext cx="642937" cy="55403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7" name="Oval 13"/>
          <p:cNvSpPr>
            <a:spLocks noChangeArrowheads="1"/>
          </p:cNvSpPr>
          <p:nvPr/>
        </p:nvSpPr>
        <p:spPr bwMode="auto">
          <a:xfrm>
            <a:off x="506413" y="533400"/>
            <a:ext cx="184150" cy="1841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 flipV="1">
            <a:off x="1066800" y="5943600"/>
            <a:ext cx="3048000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4191000" y="5943600"/>
            <a:ext cx="31242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 flipV="1">
            <a:off x="7391400" y="5943600"/>
            <a:ext cx="838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8077200" y="6477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>
                <a:latin typeface="Trebuchet MS" pitchFamily="34" charset="0"/>
              </a:rPr>
              <a:t>Ref.: [2]</a:t>
            </a:r>
            <a:endParaRPr lang="en-US" alt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Stående bølger i skørtet</a:t>
            </a:r>
            <a:endParaRPr lang="en-US" altLang="en-US" sz="5400" b="1">
              <a:latin typeface="Trebuchet MS" pitchFamily="34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pic>
        <p:nvPicPr>
          <p:cNvPr id="66567" name="Picture 7" descr="rossing20000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534400" cy="42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838200" y="60960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Tenor steelpan lavet af Clifford Alexis</a:t>
            </a:r>
            <a:endParaRPr lang="en-US" altLang="en-US" sz="2400">
              <a:latin typeface="Trebuchet MS" pitchFamily="34" charset="0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8077200" y="6477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>
                <a:latin typeface="Trebuchet MS" pitchFamily="34" charset="0"/>
              </a:rPr>
              <a:t>Ref.: [2]</a:t>
            </a:r>
            <a:endParaRPr lang="en-US" alt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Stående bølger i skørtet</a:t>
            </a:r>
            <a:endParaRPr lang="en-US" altLang="en-US" sz="5400" b="1">
              <a:latin typeface="Trebuchet MS" pitchFamily="34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838200" y="4800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Clifford Alexis’ steelpan            Felix Rohners steelpan</a:t>
            </a:r>
            <a:endParaRPr lang="en-US" altLang="en-US" sz="2400">
              <a:latin typeface="Trebuchet MS" pitchFamily="34" charset="0"/>
            </a:endParaRPr>
          </a:p>
        </p:txBody>
      </p:sp>
      <p:pic>
        <p:nvPicPr>
          <p:cNvPr id="97288" name="Picture 8" descr="rossing200000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038600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9" name="Picture 9" descr="rossing200000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962400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3849688" y="5410200"/>
          <a:ext cx="361791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4" name="Equation" r:id="rId7" imgW="1904760" imgH="495000" progId="Equation.3">
                  <p:embed/>
                </p:oleObj>
              </mc:Choice>
              <mc:Fallback>
                <p:oleObj name="Equation" r:id="rId7" imgW="1904760" imgH="495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5410200"/>
                        <a:ext cx="361791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838200" y="5667375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For flad, tynd plade:</a:t>
            </a:r>
            <a:endParaRPr lang="en-US" altLang="en-US" sz="2400">
              <a:latin typeface="Trebuchet MS" pitchFamily="34" charset="0"/>
            </a:endParaRPr>
          </a:p>
        </p:txBody>
      </p:sp>
      <p:graphicFrame>
        <p:nvGraphicFramePr>
          <p:cNvPr id="97292" name="Object 12"/>
          <p:cNvGraphicFramePr>
            <a:graphicFrameLocks noChangeAspect="1"/>
          </p:cNvGraphicFramePr>
          <p:nvPr/>
        </p:nvGraphicFramePr>
        <p:xfrm>
          <a:off x="2819400" y="3886200"/>
          <a:ext cx="14954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5" name="Ligning" r:id="rId9" imgW="787320" imgH="228600" progId="Equation.3">
                  <p:embed/>
                </p:oleObj>
              </mc:Choice>
              <mc:Fallback>
                <p:oleObj name="Ligning" r:id="rId9" imgW="78732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86200"/>
                        <a:ext cx="14954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8077200" y="6477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>
                <a:latin typeface="Trebuchet MS" pitchFamily="34" charset="0"/>
              </a:rPr>
              <a:t>Ref.: [2]</a:t>
            </a:r>
            <a:endParaRPr lang="en-US" alt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0" name="Picture 32" descr="snor2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060575"/>
            <a:ext cx="2743200" cy="1687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23" name="Picture 35" descr="sno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60575"/>
            <a:ext cx="27432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a-DK" altLang="en-US">
                <a:latin typeface="Trebuchet MS" pitchFamily="34" charset="0"/>
              </a:rPr>
              <a:t>Normalsvingninger: 1D</a:t>
            </a:r>
            <a:endParaRPr lang="en-US" altLang="en-US">
              <a:latin typeface="Trebuchet MS" pitchFamily="34" charset="0"/>
            </a:endParaRPr>
          </a:p>
        </p:txBody>
      </p:sp>
      <p:pic>
        <p:nvPicPr>
          <p:cNvPr id="12293" name="Picture 5" descr="snor0"/>
          <p:cNvPicPr>
            <a:picLocks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224088"/>
            <a:ext cx="2362200" cy="145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9" name="Picture 31" descr="snor1"/>
          <p:cNvPicPr>
            <a:picLocks noChangeAspect="1" noChangeArrowheads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4424363"/>
            <a:ext cx="2362200" cy="145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2311" name="Object 23"/>
          <p:cNvGraphicFramePr>
            <a:graphicFrameLocks noChangeAspect="1"/>
          </p:cNvGraphicFramePr>
          <p:nvPr/>
        </p:nvGraphicFramePr>
        <p:xfrm>
          <a:off x="2209800" y="1295400"/>
          <a:ext cx="10556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9" imgW="507960" imgH="228600" progId="Equation.3">
                  <p:embed/>
                </p:oleObj>
              </mc:Choice>
              <mc:Fallback>
                <p:oleObj name="Equation" r:id="rId9" imgW="50796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95400"/>
                        <a:ext cx="1055688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1" name="Picture 33" descr="snor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71963"/>
            <a:ext cx="27432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Frekvens</a:t>
            </a:r>
            <a:endParaRPr lang="en-US" altLang="en-US" sz="2400">
              <a:latin typeface="Trebuchet MS" pitchFamily="34" charset="0"/>
            </a:endParaRPr>
          </a:p>
        </p:txBody>
      </p:sp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3719513" y="1087438"/>
          <a:ext cx="10810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12" imgW="520560" imgH="393480" progId="Equation.3">
                  <p:embed/>
                </p:oleObj>
              </mc:Choice>
              <mc:Fallback>
                <p:oleObj name="Equation" r:id="rId12" imgW="52056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1087438"/>
                        <a:ext cx="108108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4" name="Object 36"/>
          <p:cNvGraphicFramePr>
            <a:graphicFrameLocks noChangeAspect="1"/>
          </p:cNvGraphicFramePr>
          <p:nvPr/>
        </p:nvGraphicFramePr>
        <p:xfrm>
          <a:off x="533400" y="2921000"/>
          <a:ext cx="6858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14" imgW="330120" imgH="177480" progId="Equation.3">
                  <p:embed/>
                </p:oleObj>
              </mc:Choice>
              <mc:Fallback>
                <p:oleObj name="Equation" r:id="rId14" imgW="330120" imgH="1774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21000"/>
                        <a:ext cx="6858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76200" y="24526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Grundtone</a:t>
            </a:r>
            <a:endParaRPr lang="en-US" altLang="en-US" sz="2400">
              <a:latin typeface="Trebuchet MS" pitchFamily="34" charset="0"/>
            </a:endParaRPr>
          </a:p>
        </p:txBody>
      </p:sp>
      <p:graphicFrame>
        <p:nvGraphicFramePr>
          <p:cNvPr id="12326" name="Object 38"/>
          <p:cNvGraphicFramePr>
            <a:graphicFrameLocks noChangeAspect="1"/>
          </p:cNvGraphicFramePr>
          <p:nvPr/>
        </p:nvGraphicFramePr>
        <p:xfrm>
          <a:off x="555625" y="5257800"/>
          <a:ext cx="7397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16" imgW="355320" imgH="177480" progId="Equation.3">
                  <p:embed/>
                </p:oleObj>
              </mc:Choice>
              <mc:Fallback>
                <p:oleObj name="Equation" r:id="rId16" imgW="355320" imgH="1774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5257800"/>
                        <a:ext cx="7397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76200" y="4648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1. overtone</a:t>
            </a:r>
            <a:endParaRPr lang="en-US" altLang="en-US" sz="2400">
              <a:latin typeface="Trebuchet MS" pitchFamily="34" charset="0"/>
            </a:endParaRPr>
          </a:p>
        </p:txBody>
      </p:sp>
      <p:graphicFrame>
        <p:nvGraphicFramePr>
          <p:cNvPr id="12329" name="Object 41"/>
          <p:cNvGraphicFramePr>
            <a:graphicFrameLocks noChangeAspect="1"/>
          </p:cNvGraphicFramePr>
          <p:nvPr>
            <p:ph sz="quarter" idx="2"/>
          </p:nvPr>
        </p:nvGraphicFramePr>
        <p:xfrm>
          <a:off x="4724400" y="2895600"/>
          <a:ext cx="7350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18" imgW="342720" imgH="177480" progId="Equation.3">
                  <p:embed/>
                </p:oleObj>
              </mc:Choice>
              <mc:Fallback>
                <p:oleObj name="Equation" r:id="rId18" imgW="342720" imgH="1774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95600"/>
                        <a:ext cx="7350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1" name="Object 43"/>
          <p:cNvGraphicFramePr>
            <a:graphicFrameLocks noChangeAspect="1"/>
          </p:cNvGraphicFramePr>
          <p:nvPr/>
        </p:nvGraphicFramePr>
        <p:xfrm>
          <a:off x="4724400" y="5181600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Equation" r:id="rId20" imgW="355320" imgH="177480" progId="Equation.3">
                  <p:embed/>
                </p:oleObj>
              </mc:Choice>
              <mc:Fallback>
                <p:oleObj name="Equation" r:id="rId20" imgW="355320" imgH="1774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81600"/>
                        <a:ext cx="76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4267200" y="243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2. overtone</a:t>
            </a:r>
            <a:endParaRPr lang="en-US" altLang="en-US" sz="2400">
              <a:latin typeface="Trebuchet MS" pitchFamily="34" charset="0"/>
            </a:endParaRPr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4267200" y="4648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3. overtone</a:t>
            </a:r>
            <a:endParaRPr lang="en-US" altLang="en-US" sz="2400">
              <a:latin typeface="Trebuchet MS" pitchFamily="34" charset="0"/>
            </a:endParaRP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2819400" y="3200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(0)</a:t>
            </a:r>
            <a:endParaRPr lang="en-US" altLang="en-US" sz="2400">
              <a:latin typeface="Trebuchet MS" pitchFamily="34" charset="0"/>
            </a:endParaRPr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2819400" y="5791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(1)</a:t>
            </a:r>
            <a:endParaRPr lang="en-US" altLang="en-US" sz="2400">
              <a:latin typeface="Trebuchet MS" pitchFamily="34" charset="0"/>
            </a:endParaRPr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70104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(2)</a:t>
            </a:r>
            <a:endParaRPr lang="en-US" altLang="en-US" sz="2400">
              <a:latin typeface="Trebuchet MS" pitchFamily="34" charset="0"/>
            </a:endParaRPr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7010400" y="5867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(3)</a:t>
            </a:r>
            <a:endParaRPr lang="en-US" altLang="en-US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4" grpId="0"/>
      <p:bldP spid="12335" grpId="0"/>
      <p:bldP spid="12336" grpId="0"/>
      <p:bldP spid="123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Demonstration</a:t>
            </a:r>
            <a:endParaRPr lang="en-US" altLang="en-US" sz="5400" b="1">
              <a:latin typeface="Trebuchet MS" pitchFamily="34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762000" y="2957513"/>
            <a:ext cx="76200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The Roaring Lion: ”Trinidad, the Land of Calypso”</a:t>
            </a:r>
          </a:p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på double tenor steelpans</a:t>
            </a:r>
            <a:endParaRPr lang="en-US" altLang="en-US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Referencer</a:t>
            </a:r>
            <a:endParaRPr lang="en-US" altLang="en-US" sz="5400" b="1">
              <a:latin typeface="Trebuchet MS" pitchFamily="34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0010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>
                <a:latin typeface="Trebuchet MS" pitchFamily="34" charset="0"/>
              </a:rPr>
              <a:t>[1] </a:t>
            </a:r>
            <a:r>
              <a:rPr lang="en-US" altLang="en-US">
                <a:latin typeface="Trebuchet MS" pitchFamily="34" charset="0"/>
              </a:rPr>
              <a:t>Fletcher, Rossing: The Physics of Musical Instruments, 2. udgave, Springer, New York, 1998.</a:t>
            </a:r>
          </a:p>
          <a:p>
            <a:pPr>
              <a:spcBef>
                <a:spcPct val="50000"/>
              </a:spcBef>
            </a:pPr>
            <a:r>
              <a:rPr lang="da-DK" altLang="en-US">
                <a:latin typeface="Trebuchet MS" pitchFamily="34" charset="0"/>
              </a:rPr>
              <a:t>[2] </a:t>
            </a:r>
            <a:r>
              <a:rPr lang="en-GB" altLang="en-US">
                <a:latin typeface="Trebuchet MS" pitchFamily="34" charset="0"/>
              </a:rPr>
              <a:t>Rossing, Hansen, Hampton (2000): Vibrational mode shapes in Caribbean steelpans. I. Tenor and double second, </a:t>
            </a:r>
            <a:r>
              <a:rPr lang="en-GB" altLang="en-US" i="1">
                <a:latin typeface="Trebuchet MS" pitchFamily="34" charset="0"/>
              </a:rPr>
              <a:t>J. Acoust. </a:t>
            </a:r>
            <a:r>
              <a:rPr lang="de-DE" altLang="en-US" i="1">
                <a:latin typeface="Trebuchet MS" pitchFamily="34" charset="0"/>
              </a:rPr>
              <a:t>Soc. Am.</a:t>
            </a:r>
            <a:r>
              <a:rPr lang="de-DE" altLang="en-US">
                <a:latin typeface="Trebuchet MS" pitchFamily="34" charset="0"/>
              </a:rPr>
              <a:t>, </a:t>
            </a:r>
            <a:r>
              <a:rPr lang="de-DE" altLang="en-US" b="1">
                <a:latin typeface="Trebuchet MS" pitchFamily="34" charset="0"/>
              </a:rPr>
              <a:t>108</a:t>
            </a:r>
            <a:r>
              <a:rPr lang="de-DE" altLang="en-US">
                <a:latin typeface="Trebuchet MS" pitchFamily="34" charset="0"/>
              </a:rPr>
              <a:t>(2), 803-811</a:t>
            </a:r>
            <a:r>
              <a:rPr lang="en-US" altLang="en-US">
                <a:latin typeface="Trebuchet MS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a-DK" altLang="en-US">
                <a:latin typeface="Trebuchet MS" pitchFamily="34" charset="0"/>
              </a:rPr>
              <a:t>[3] </a:t>
            </a:r>
            <a:r>
              <a:rPr lang="en-GB" altLang="en-US">
                <a:latin typeface="Trebuchet MS" pitchFamily="34" charset="0"/>
              </a:rPr>
              <a:t>Rossing, Hampton, Hansen (1996): Musik from Oil Drums: The Acoustics of the Steel Pan, </a:t>
            </a:r>
            <a:r>
              <a:rPr lang="en-GB" altLang="en-US" i="1">
                <a:latin typeface="Trebuchet MS" pitchFamily="34" charset="0"/>
              </a:rPr>
              <a:t>Physics Today</a:t>
            </a:r>
            <a:r>
              <a:rPr lang="en-GB" altLang="en-US">
                <a:latin typeface="Trebuchet MS" pitchFamily="34" charset="0"/>
              </a:rPr>
              <a:t>, </a:t>
            </a:r>
            <a:r>
              <a:rPr lang="en-GB" altLang="en-US" b="1">
                <a:latin typeface="Trebuchet MS" pitchFamily="34" charset="0"/>
              </a:rPr>
              <a:t>49</a:t>
            </a:r>
            <a:r>
              <a:rPr lang="en-GB" altLang="en-US">
                <a:latin typeface="Trebuchet MS" pitchFamily="34" charset="0"/>
              </a:rPr>
              <a:t>(3), 24-29</a:t>
            </a:r>
          </a:p>
          <a:p>
            <a:pPr>
              <a:spcBef>
                <a:spcPct val="50000"/>
              </a:spcBef>
            </a:pPr>
            <a:r>
              <a:rPr lang="en-GB" altLang="en-US">
                <a:latin typeface="Trebuchet MS" pitchFamily="34" charset="0"/>
              </a:rPr>
              <a:t>[4] Murr, Ferreyra (2000): Connecting Materials Science and Music in Steel Drums, </a:t>
            </a:r>
            <a:r>
              <a:rPr lang="en-GB" altLang="en-US" i="1">
                <a:latin typeface="Trebuchet MS" pitchFamily="34" charset="0"/>
              </a:rPr>
              <a:t>American Scientist</a:t>
            </a:r>
            <a:r>
              <a:rPr lang="en-GB" altLang="en-US">
                <a:latin typeface="Trebuchet MS" pitchFamily="34" charset="0"/>
              </a:rPr>
              <a:t>, </a:t>
            </a:r>
            <a:r>
              <a:rPr lang="en-GB" altLang="en-US" b="1">
                <a:latin typeface="Trebuchet MS" pitchFamily="34" charset="0"/>
              </a:rPr>
              <a:t>88</a:t>
            </a:r>
            <a:r>
              <a:rPr lang="en-GB" altLang="en-US">
                <a:latin typeface="Trebuchet MS" pitchFamily="34" charset="0"/>
              </a:rPr>
              <a:t>(1), 38-45</a:t>
            </a:r>
          </a:p>
          <a:p>
            <a:pPr>
              <a:spcBef>
                <a:spcPct val="50000"/>
              </a:spcBef>
            </a:pPr>
            <a:r>
              <a:rPr lang="en-GB" altLang="en-US">
                <a:latin typeface="Trebuchet MS" pitchFamily="34" charset="0"/>
              </a:rPr>
              <a:t>[5] Murr, Ferreyra </a:t>
            </a:r>
            <a:r>
              <a:rPr lang="en-GB" altLang="en-US" i="1">
                <a:latin typeface="Trebuchet MS" pitchFamily="34" charset="0"/>
              </a:rPr>
              <a:t>et al.</a:t>
            </a:r>
            <a:r>
              <a:rPr lang="en-GB" altLang="en-US">
                <a:latin typeface="Trebuchet MS" pitchFamily="34" charset="0"/>
              </a:rPr>
              <a:t> (1999): Materials science and metallurgy of the Caribbean steel drum. Part I. Fabrication, deformation phenomena and acoustic fundamentals. </a:t>
            </a:r>
            <a:r>
              <a:rPr lang="en-GB" altLang="en-US" i="1">
                <a:latin typeface="Trebuchet MS" pitchFamily="34" charset="0"/>
              </a:rPr>
              <a:t>J. Mater. Sci.</a:t>
            </a:r>
            <a:r>
              <a:rPr lang="en-GB" altLang="en-US">
                <a:latin typeface="Trebuchet MS" pitchFamily="34" charset="0"/>
              </a:rPr>
              <a:t>, </a:t>
            </a:r>
            <a:r>
              <a:rPr lang="en-GB" altLang="en-US" b="1">
                <a:latin typeface="Trebuchet MS" pitchFamily="34" charset="0"/>
              </a:rPr>
              <a:t>34</a:t>
            </a:r>
            <a:r>
              <a:rPr lang="en-GB" altLang="en-US">
                <a:latin typeface="Trebuchet MS" pitchFamily="34" charset="0"/>
              </a:rPr>
              <a:t>, 967-979</a:t>
            </a:r>
          </a:p>
          <a:p>
            <a:pPr>
              <a:spcBef>
                <a:spcPct val="50000"/>
              </a:spcBef>
            </a:pPr>
            <a:r>
              <a:rPr lang="en-GB" altLang="en-US">
                <a:latin typeface="Trebuchet MS" pitchFamily="34" charset="0"/>
              </a:rPr>
              <a:t>[6] Math and Music: A Primer. (Om nodeskalaen) www.members.cox.net/mathmistakes/music.htm</a:t>
            </a:r>
          </a:p>
          <a:p>
            <a:pPr>
              <a:spcBef>
                <a:spcPct val="50000"/>
              </a:spcBef>
            </a:pPr>
            <a:r>
              <a:rPr lang="en-GB" altLang="en-US">
                <a:latin typeface="Trebuchet MS" pitchFamily="34" charset="0"/>
              </a:rPr>
              <a:t>[7] Kreyszig: Advanced Engineering Mathematics, 8. udgave, John Wiley     &amp; Sons, kapitel 11.</a:t>
            </a:r>
            <a:endParaRPr lang="en-US" altLang="en-US">
              <a:latin typeface="Trebuchet MS" pitchFamily="34" charset="0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4572000" y="64008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   ... tak for opmærksomheden</a:t>
            </a:r>
            <a:endParaRPr lang="en-US" altLang="en-US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a-DK" altLang="en-US">
                <a:latin typeface="Trebuchet MS" pitchFamily="34" charset="0"/>
              </a:rPr>
              <a:t>2D: Membransvingninger</a:t>
            </a:r>
            <a:endParaRPr lang="en-US" altLang="en-US">
              <a:latin typeface="Trebuchet MS" pitchFamily="34" charset="0"/>
            </a:endParaRP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1247775" y="2133600"/>
          <a:ext cx="18478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5" imgW="812520" imgH="419040" progId="Equation.3">
                  <p:embed/>
                </p:oleObj>
              </mc:Choice>
              <mc:Fallback>
                <p:oleObj name="Equation" r:id="rId5" imgW="81252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2133600"/>
                        <a:ext cx="18478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62000" y="1143000"/>
            <a:ext cx="708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Forskydningen af en fleksibel membran opfylder 2D-bølgeligningen:</a:t>
            </a:r>
            <a:endParaRPr lang="en-US" altLang="en-US" sz="2400">
              <a:latin typeface="Trebuchet MS" pitchFamily="34" charset="0"/>
            </a:endParaRPr>
          </a:p>
        </p:txBody>
      </p:sp>
      <p:pic>
        <p:nvPicPr>
          <p:cNvPr id="19488" name="Picture 32" descr="C0rn_star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7432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94" name="Group 38"/>
          <p:cNvGrpSpPr>
            <a:grpSpLocks/>
          </p:cNvGrpSpPr>
          <p:nvPr/>
        </p:nvGrpSpPr>
        <p:grpSpPr bwMode="auto">
          <a:xfrm>
            <a:off x="5181600" y="3657600"/>
            <a:ext cx="3048000" cy="917575"/>
            <a:chOff x="3264" y="2304"/>
            <a:chExt cx="1920" cy="578"/>
          </a:xfrm>
        </p:grpSpPr>
        <p:graphicFrame>
          <p:nvGraphicFramePr>
            <p:cNvPr id="19463" name="Object 7"/>
            <p:cNvGraphicFramePr>
              <a:graphicFrameLocks noChangeAspect="1"/>
            </p:cNvGraphicFramePr>
            <p:nvPr/>
          </p:nvGraphicFramePr>
          <p:xfrm>
            <a:off x="3456" y="2670"/>
            <a:ext cx="833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4" name="Equation" r:id="rId8" imgW="799920" imgH="203040" progId="Equation.3">
                    <p:embed/>
                  </p:oleObj>
                </mc:Choice>
                <mc:Fallback>
                  <p:oleObj name="Equation" r:id="rId8" imgW="799920" imgH="2030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2670"/>
                          <a:ext cx="833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3264" y="2304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 sz="2400">
                  <a:latin typeface="Trebuchet MS" pitchFamily="34" charset="0"/>
                </a:rPr>
                <a:t>Grænsebetingelse: </a:t>
              </a:r>
              <a:endParaRPr lang="en-US" altLang="en-US" sz="2400">
                <a:latin typeface="Trebuchet MS" pitchFamily="34" charset="0"/>
              </a:endParaRPr>
            </a:p>
          </p:txBody>
        </p:sp>
      </p:grpSp>
      <p:grpSp>
        <p:nvGrpSpPr>
          <p:cNvPr id="19493" name="Group 37"/>
          <p:cNvGrpSpPr>
            <a:grpSpLocks/>
          </p:cNvGrpSpPr>
          <p:nvPr/>
        </p:nvGrpSpPr>
        <p:grpSpPr bwMode="auto">
          <a:xfrm>
            <a:off x="762000" y="3657600"/>
            <a:ext cx="4267200" cy="941388"/>
            <a:chOff x="480" y="2304"/>
            <a:chExt cx="2688" cy="593"/>
          </a:xfrm>
        </p:grpSpPr>
        <p:graphicFrame>
          <p:nvGraphicFramePr>
            <p:cNvPr id="19468" name="Object 12"/>
            <p:cNvGraphicFramePr>
              <a:graphicFrameLocks noChangeAspect="1"/>
            </p:cNvGraphicFramePr>
            <p:nvPr/>
          </p:nvGraphicFramePr>
          <p:xfrm>
            <a:off x="667" y="2656"/>
            <a:ext cx="1877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5" name="Equation" r:id="rId10" imgW="1587240" imgH="203040" progId="Equation.3">
                    <p:embed/>
                  </p:oleObj>
                </mc:Choice>
                <mc:Fallback>
                  <p:oleObj name="Equation" r:id="rId10" imgW="1587240" imgH="2030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" y="2656"/>
                          <a:ext cx="1877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480" y="2304"/>
              <a:ext cx="26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 sz="2400">
                  <a:latin typeface="Trebuchet MS" pitchFamily="34" charset="0"/>
                </a:rPr>
                <a:t>Seperation af de variable:</a:t>
              </a:r>
              <a:endParaRPr lang="en-US" altLang="en-US" sz="2400">
                <a:latin typeface="Trebuchet MS" pitchFamily="34" charset="0"/>
              </a:endParaRPr>
            </a:p>
          </p:txBody>
        </p:sp>
      </p:grpSp>
      <p:grpSp>
        <p:nvGrpSpPr>
          <p:cNvPr id="19495" name="Group 39"/>
          <p:cNvGrpSpPr>
            <a:grpSpLocks/>
          </p:cNvGrpSpPr>
          <p:nvPr/>
        </p:nvGrpSpPr>
        <p:grpSpPr bwMode="auto">
          <a:xfrm>
            <a:off x="762000" y="4648200"/>
            <a:ext cx="7286625" cy="942975"/>
            <a:chOff x="480" y="2928"/>
            <a:chExt cx="4590" cy="594"/>
          </a:xfrm>
        </p:grpSpPr>
        <p:graphicFrame>
          <p:nvGraphicFramePr>
            <p:cNvPr id="19473" name="Object 17"/>
            <p:cNvGraphicFramePr>
              <a:graphicFrameLocks noChangeAspect="1"/>
            </p:cNvGraphicFramePr>
            <p:nvPr/>
          </p:nvGraphicFramePr>
          <p:xfrm>
            <a:off x="672" y="3227"/>
            <a:ext cx="4398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6" name="Equation" r:id="rId12" imgW="3403440" imgH="228600" progId="Equation.3">
                    <p:embed/>
                  </p:oleObj>
                </mc:Choice>
                <mc:Fallback>
                  <p:oleObj name="Equation" r:id="rId12" imgW="3403440" imgH="2286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227"/>
                          <a:ext cx="4398" cy="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480" y="292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 sz="2400">
                  <a:latin typeface="Trebuchet MS" pitchFamily="34" charset="0"/>
                </a:rPr>
                <a:t>Normalsvingninger:</a:t>
              </a:r>
              <a:endParaRPr lang="en-US" altLang="en-US" sz="2400">
                <a:latin typeface="Trebuchet MS" pitchFamily="34" charset="0"/>
              </a:endParaRPr>
            </a:p>
          </p:txBody>
        </p:sp>
      </p:grp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990600" y="2057400"/>
            <a:ext cx="2286000" cy="1219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3505200" y="2971800"/>
            <a:ext cx="2667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>
            <p:ph sz="quarter" idx="4"/>
          </p:nvPr>
        </p:nvGraphicFramePr>
        <p:xfrm>
          <a:off x="3657600" y="1752600"/>
          <a:ext cx="228600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Equation" r:id="rId14" imgW="1600200" imgH="1307880" progId="Equation.3">
                  <p:embed/>
                </p:oleObj>
              </mc:Choice>
              <mc:Fallback>
                <p:oleObj name="Equation" r:id="rId14" imgW="1600200" imgH="13078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752600"/>
                        <a:ext cx="2286000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500" name="Group 44"/>
          <p:cNvGrpSpPr>
            <a:grpSpLocks/>
          </p:cNvGrpSpPr>
          <p:nvPr/>
        </p:nvGrpSpPr>
        <p:grpSpPr bwMode="auto">
          <a:xfrm>
            <a:off x="7543800" y="4572000"/>
            <a:ext cx="1143000" cy="685800"/>
            <a:chOff x="4752" y="2880"/>
            <a:chExt cx="720" cy="432"/>
          </a:xfrm>
        </p:grpSpPr>
        <p:graphicFrame>
          <p:nvGraphicFramePr>
            <p:cNvPr id="19498" name="Object 42"/>
            <p:cNvGraphicFramePr>
              <a:graphicFrameLocks noChangeAspect="1"/>
            </p:cNvGraphicFramePr>
            <p:nvPr/>
          </p:nvGraphicFramePr>
          <p:xfrm>
            <a:off x="4896" y="2880"/>
            <a:ext cx="576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8" name="Ligning" r:id="rId16" imgW="431640" imgH="177480" progId="Equation.3">
                    <p:embed/>
                  </p:oleObj>
                </mc:Choice>
                <mc:Fallback>
                  <p:oleObj name="Ligning" r:id="rId16" imgW="431640" imgH="17748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2880"/>
                          <a:ext cx="576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 flipH="1">
              <a:off x="4752" y="3072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02" name="Group 46"/>
          <p:cNvGrpSpPr>
            <a:grpSpLocks/>
          </p:cNvGrpSpPr>
          <p:nvPr/>
        </p:nvGrpSpPr>
        <p:grpSpPr bwMode="auto">
          <a:xfrm>
            <a:off x="1066800" y="5638800"/>
            <a:ext cx="8153400" cy="1219200"/>
            <a:chOff x="672" y="3552"/>
            <a:chExt cx="5136" cy="768"/>
          </a:xfrm>
        </p:grpSpPr>
        <p:grpSp>
          <p:nvGrpSpPr>
            <p:cNvPr id="19496" name="Group 40"/>
            <p:cNvGrpSpPr>
              <a:grpSpLocks/>
            </p:cNvGrpSpPr>
            <p:nvPr/>
          </p:nvGrpSpPr>
          <p:grpSpPr bwMode="auto">
            <a:xfrm>
              <a:off x="672" y="3552"/>
              <a:ext cx="4464" cy="509"/>
              <a:chOff x="672" y="3552"/>
              <a:chExt cx="4464" cy="509"/>
            </a:xfrm>
          </p:grpSpPr>
          <p:graphicFrame>
            <p:nvGraphicFramePr>
              <p:cNvPr id="19476" name="Object 20"/>
              <p:cNvGraphicFramePr>
                <a:graphicFrameLocks noChangeAspect="1"/>
              </p:cNvGraphicFramePr>
              <p:nvPr/>
            </p:nvGraphicFramePr>
            <p:xfrm>
              <a:off x="672" y="3552"/>
              <a:ext cx="837" cy="5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09" name="Equation" r:id="rId18" imgW="647640" imgH="393480" progId="Equation.3">
                      <p:embed/>
                    </p:oleObj>
                  </mc:Choice>
                  <mc:Fallback>
                    <p:oleObj name="Equation" r:id="rId18" imgW="647640" imgH="393480" progId="Equation.3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" y="3552"/>
                            <a:ext cx="837" cy="5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90" name="Object 34"/>
              <p:cNvGraphicFramePr>
                <a:graphicFrameLocks noChangeAspect="1"/>
              </p:cNvGraphicFramePr>
              <p:nvPr/>
            </p:nvGraphicFramePr>
            <p:xfrm>
              <a:off x="1789" y="3648"/>
              <a:ext cx="427" cy="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10" name="Equation" r:id="rId20" imgW="330120" imgH="228600" progId="Equation.3">
                      <p:embed/>
                    </p:oleObj>
                  </mc:Choice>
                  <mc:Fallback>
                    <p:oleObj name="Equation" r:id="rId20" imgW="330120" imgH="228600" progId="Equation.3">
                      <p:embed/>
                      <p:pic>
                        <p:nvPicPr>
                          <p:cNvPr id="0" name="Object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9" y="3648"/>
                            <a:ext cx="427" cy="2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91" name="Text Box 35"/>
              <p:cNvSpPr txBox="1">
                <a:spLocks noChangeArrowheads="1"/>
              </p:cNvSpPr>
              <p:nvPr/>
            </p:nvSpPr>
            <p:spPr bwMode="auto">
              <a:xfrm>
                <a:off x="2256" y="3648"/>
                <a:ext cx="235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a-DK" altLang="en-US" sz="2400" i="1">
                    <a:latin typeface="Trebuchet MS" pitchFamily="34" charset="0"/>
                  </a:rPr>
                  <a:t>m</a:t>
                </a:r>
                <a:r>
                  <a:rPr lang="da-DK" altLang="en-US" sz="2400">
                    <a:latin typeface="Trebuchet MS" pitchFamily="34" charset="0"/>
                  </a:rPr>
                  <a:t>’te positive nulpunkt af</a:t>
                </a:r>
                <a:endParaRPr lang="en-US" altLang="en-US" sz="2400">
                  <a:latin typeface="Trebuchet MS" pitchFamily="34" charset="0"/>
                </a:endParaRPr>
              </a:p>
            </p:txBody>
          </p:sp>
          <p:graphicFrame>
            <p:nvGraphicFramePr>
              <p:cNvPr id="19492" name="Object 36"/>
              <p:cNvGraphicFramePr>
                <a:graphicFrameLocks noChangeAspect="1"/>
              </p:cNvGraphicFramePr>
              <p:nvPr/>
            </p:nvGraphicFramePr>
            <p:xfrm>
              <a:off x="4560" y="3648"/>
              <a:ext cx="576" cy="3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11" name="Equation" r:id="rId22" imgW="380880" imgH="228600" progId="Equation.3">
                      <p:embed/>
                    </p:oleObj>
                  </mc:Choice>
                  <mc:Fallback>
                    <p:oleObj name="Equation" r:id="rId22" imgW="380880" imgH="228600" progId="Equation.3">
                      <p:embed/>
                      <p:pic>
                        <p:nvPicPr>
                          <p:cNvPr id="0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60" y="3648"/>
                            <a:ext cx="576" cy="3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501" name="Text Box 45"/>
            <p:cNvSpPr txBox="1">
              <a:spLocks noChangeArrowheads="1"/>
            </p:cNvSpPr>
            <p:nvPr/>
          </p:nvSpPr>
          <p:spPr bwMode="auto">
            <a:xfrm>
              <a:off x="4848" y="4089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>
                  <a:latin typeface="Trebuchet MS" pitchFamily="34" charset="0"/>
                </a:rPr>
                <a:t>Ref.: [1], [7]</a:t>
              </a:r>
              <a:endParaRPr lang="en-US" alt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>
                <a:latin typeface="Trebuchet MS" pitchFamily="34" charset="0"/>
              </a:rPr>
              <a:t>2D: Membransvingninger</a:t>
            </a:r>
            <a:endParaRPr lang="en-US" altLang="en-US">
              <a:latin typeface="Trebuchet MS" pitchFamily="34" charset="0"/>
            </a:endParaRPr>
          </a:p>
        </p:txBody>
      </p:sp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1058863" y="1143000"/>
          <a:ext cx="74755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5" imgW="3644640" imgH="228600" progId="Equation.3">
                  <p:embed/>
                </p:oleObj>
              </mc:Choice>
              <mc:Fallback>
                <p:oleObj name="Equation" r:id="rId5" imgW="364464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1143000"/>
                        <a:ext cx="747553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615" name="Group 63"/>
          <p:cNvGrpSpPr>
            <a:grpSpLocks/>
          </p:cNvGrpSpPr>
          <p:nvPr/>
        </p:nvGrpSpPr>
        <p:grpSpPr bwMode="auto">
          <a:xfrm>
            <a:off x="914400" y="2590800"/>
            <a:ext cx="7086600" cy="609600"/>
            <a:chOff x="576" y="1536"/>
            <a:chExt cx="4464" cy="384"/>
          </a:xfrm>
        </p:grpSpPr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624" y="1584"/>
              <a:ext cx="44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 sz="2400">
                  <a:latin typeface="Trebuchet MS" pitchFamily="34" charset="0"/>
                </a:rPr>
                <a:t>Indicering v. antal knudelinier som (</a:t>
              </a:r>
              <a:r>
                <a:rPr lang="da-DK" altLang="en-US" sz="2400" i="1">
                  <a:latin typeface="Trebuchet MS" pitchFamily="34" charset="0"/>
                </a:rPr>
                <a:t>r</a:t>
              </a:r>
              <a:r>
                <a:rPr lang="da-DK" altLang="en-US" sz="2400">
                  <a:latin typeface="Trebuchet MS" pitchFamily="34" charset="0"/>
                </a:rPr>
                <a:t>,</a:t>
              </a:r>
              <a:r>
                <a:rPr lang="da-DK" altLang="en-US" sz="2400" i="1">
                  <a:latin typeface="Symbol" pitchFamily="18" charset="2"/>
                </a:rPr>
                <a:t>q</a:t>
              </a:r>
              <a:r>
                <a:rPr lang="da-DK" altLang="en-US" sz="2400">
                  <a:latin typeface="Trebuchet MS" pitchFamily="34" charset="0"/>
                </a:rPr>
                <a:t>): (</a:t>
              </a:r>
              <a:r>
                <a:rPr lang="da-DK" altLang="en-US" sz="2400" i="1">
                  <a:latin typeface="Trebuchet MS" pitchFamily="34" charset="0"/>
                </a:rPr>
                <a:t>m</a:t>
              </a:r>
              <a:r>
                <a:rPr lang="da-DK" altLang="en-US" sz="2400">
                  <a:latin typeface="Trebuchet MS" pitchFamily="34" charset="0"/>
                </a:rPr>
                <a:t>-1, </a:t>
              </a:r>
              <a:r>
                <a:rPr lang="da-DK" altLang="en-US" sz="2400" i="1">
                  <a:latin typeface="Trebuchet MS" pitchFamily="34" charset="0"/>
                </a:rPr>
                <a:t>n</a:t>
              </a:r>
              <a:r>
                <a:rPr lang="da-DK" altLang="en-US" sz="2400">
                  <a:latin typeface="Trebuchet MS" pitchFamily="34" charset="0"/>
                </a:rPr>
                <a:t>)</a:t>
              </a:r>
              <a:endParaRPr lang="en-US" altLang="en-US" sz="2400">
                <a:latin typeface="Trebuchet MS" pitchFamily="34" charset="0"/>
              </a:endParaRPr>
            </a:p>
          </p:txBody>
        </p:sp>
        <p:sp>
          <p:nvSpPr>
            <p:cNvPr id="23587" name="Rectangle 35"/>
            <p:cNvSpPr>
              <a:spLocks noChangeArrowheads="1"/>
            </p:cNvSpPr>
            <p:nvPr/>
          </p:nvSpPr>
          <p:spPr bwMode="auto">
            <a:xfrm>
              <a:off x="576" y="1536"/>
              <a:ext cx="4464" cy="38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08" name="Group 56"/>
          <p:cNvGrpSpPr>
            <a:grpSpLocks/>
          </p:cNvGrpSpPr>
          <p:nvPr/>
        </p:nvGrpSpPr>
        <p:grpSpPr bwMode="auto">
          <a:xfrm>
            <a:off x="3429000" y="3429000"/>
            <a:ext cx="2286000" cy="3276600"/>
            <a:chOff x="3792" y="2160"/>
            <a:chExt cx="1440" cy="2064"/>
          </a:xfrm>
        </p:grpSpPr>
        <p:pic>
          <p:nvPicPr>
            <p:cNvPr id="23580" name="Picture 28" descr="C1tn_st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160"/>
              <a:ext cx="1440" cy="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93" name="Text Box 41"/>
            <p:cNvSpPr txBox="1">
              <a:spLocks noChangeArrowheads="1"/>
            </p:cNvSpPr>
            <p:nvPr/>
          </p:nvSpPr>
          <p:spPr bwMode="auto">
            <a:xfrm>
              <a:off x="4272" y="3168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 sz="2400">
                  <a:latin typeface="Trebuchet MS" pitchFamily="34" charset="0"/>
                </a:rPr>
                <a:t>(0,1)</a:t>
              </a:r>
              <a:endParaRPr lang="en-US" altLang="en-US" sz="2400">
                <a:latin typeface="Trebuchet MS" pitchFamily="34" charset="0"/>
              </a:endParaRPr>
            </a:p>
          </p:txBody>
        </p:sp>
        <p:pic>
          <p:nvPicPr>
            <p:cNvPr id="23605" name="Picture 5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" y="3552"/>
              <a:ext cx="577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616" name="Text Box 64"/>
          <p:cNvSpPr txBox="1">
            <a:spLocks noChangeArrowheads="1"/>
          </p:cNvSpPr>
          <p:nvPr/>
        </p:nvSpPr>
        <p:spPr bwMode="auto">
          <a:xfrm>
            <a:off x="990600" y="1828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Frekvens:</a:t>
            </a:r>
            <a:endParaRPr lang="en-US" altLang="en-US" sz="2400">
              <a:latin typeface="Trebuchet MS" pitchFamily="34" charset="0"/>
            </a:endParaRPr>
          </a:p>
        </p:txBody>
      </p:sp>
      <p:grpSp>
        <p:nvGrpSpPr>
          <p:cNvPr id="23620" name="Group 68"/>
          <p:cNvGrpSpPr>
            <a:grpSpLocks/>
          </p:cNvGrpSpPr>
          <p:nvPr/>
        </p:nvGrpSpPr>
        <p:grpSpPr bwMode="auto">
          <a:xfrm>
            <a:off x="336550" y="3200400"/>
            <a:ext cx="2787650" cy="3657600"/>
            <a:chOff x="212" y="2016"/>
            <a:chExt cx="1756" cy="2304"/>
          </a:xfrm>
        </p:grpSpPr>
        <p:grpSp>
          <p:nvGrpSpPr>
            <p:cNvPr id="23617" name="Group 65"/>
            <p:cNvGrpSpPr>
              <a:grpSpLocks/>
            </p:cNvGrpSpPr>
            <p:nvPr/>
          </p:nvGrpSpPr>
          <p:grpSpPr bwMode="auto">
            <a:xfrm>
              <a:off x="576" y="2016"/>
              <a:ext cx="1392" cy="2208"/>
              <a:chOff x="576" y="2016"/>
              <a:chExt cx="1392" cy="2208"/>
            </a:xfrm>
          </p:grpSpPr>
          <p:grpSp>
            <p:nvGrpSpPr>
              <p:cNvPr id="23610" name="Group 58"/>
              <p:cNvGrpSpPr>
                <a:grpSpLocks/>
              </p:cNvGrpSpPr>
              <p:nvPr/>
            </p:nvGrpSpPr>
            <p:grpSpPr bwMode="auto">
              <a:xfrm>
                <a:off x="576" y="2160"/>
                <a:ext cx="1392" cy="2064"/>
                <a:chOff x="576" y="2160"/>
                <a:chExt cx="1392" cy="2064"/>
              </a:xfrm>
            </p:grpSpPr>
            <p:pic>
              <p:nvPicPr>
                <p:cNvPr id="23579" name="Picture 27" descr="C0rn_start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" y="2160"/>
                  <a:ext cx="1392" cy="11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59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960" y="3168"/>
                  <a:ext cx="57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a-DK" altLang="en-US" sz="2400">
                      <a:latin typeface="Trebuchet MS" pitchFamily="34" charset="0"/>
                    </a:rPr>
                    <a:t>(0,0)</a:t>
                  </a:r>
                  <a:endParaRPr lang="en-US" altLang="en-US" sz="2400">
                    <a:latin typeface="Trebuchet MS" pitchFamily="34" charset="0"/>
                  </a:endParaRPr>
                </a:p>
              </p:txBody>
            </p:sp>
            <p:pic>
              <p:nvPicPr>
                <p:cNvPr id="23604" name="Picture 5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0" y="3552"/>
                  <a:ext cx="553" cy="6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586" name="Text Box 34"/>
              <p:cNvSpPr txBox="1">
                <a:spLocks noChangeArrowheads="1"/>
              </p:cNvSpPr>
              <p:nvPr/>
            </p:nvSpPr>
            <p:spPr bwMode="auto">
              <a:xfrm>
                <a:off x="624" y="2016"/>
                <a:ext cx="12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a-DK" altLang="en-US" sz="2400">
                    <a:latin typeface="Trebuchet MS" pitchFamily="34" charset="0"/>
                  </a:rPr>
                  <a:t>Eksempler:</a:t>
                </a:r>
                <a:endParaRPr lang="en-US" altLang="en-US" sz="2400">
                  <a:latin typeface="Trebuchet MS" pitchFamily="34" charset="0"/>
                </a:endParaRPr>
              </a:p>
            </p:txBody>
          </p:sp>
        </p:grpSp>
        <p:graphicFrame>
          <p:nvGraphicFramePr>
            <p:cNvPr id="23618" name="Object 66"/>
            <p:cNvGraphicFramePr>
              <a:graphicFrameLocks noChangeAspect="1"/>
            </p:cNvGraphicFramePr>
            <p:nvPr/>
          </p:nvGraphicFramePr>
          <p:xfrm>
            <a:off x="212" y="3888"/>
            <a:ext cx="34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7" name="Equation" r:id="rId11" imgW="355320" imgH="444240" progId="Equation.3">
                    <p:embed/>
                  </p:oleObj>
                </mc:Choice>
                <mc:Fallback>
                  <p:oleObj name="Equation" r:id="rId11" imgW="355320" imgH="444240" progId="Equation.3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" y="3888"/>
                          <a:ext cx="34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571" name="Object 19"/>
          <p:cNvGraphicFramePr>
            <a:graphicFrameLocks noChangeAspect="1"/>
          </p:cNvGraphicFramePr>
          <p:nvPr/>
        </p:nvGraphicFramePr>
        <p:xfrm>
          <a:off x="2590800" y="1600200"/>
          <a:ext cx="290671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8" name="Equation" r:id="rId13" imgW="1574640" imgH="469800" progId="Equation.3">
                  <p:embed/>
                </p:oleObj>
              </mc:Choice>
              <mc:Fallback>
                <p:oleObj name="Equation" r:id="rId13" imgW="1574640" imgH="469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00200"/>
                        <a:ext cx="290671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23" name="Rectangle 71"/>
          <p:cNvSpPr>
            <a:spLocks noChangeArrowheads="1"/>
          </p:cNvSpPr>
          <p:nvPr/>
        </p:nvSpPr>
        <p:spPr bwMode="auto">
          <a:xfrm>
            <a:off x="2514600" y="1600200"/>
            <a:ext cx="3733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613" name="Object 61"/>
          <p:cNvGraphicFramePr>
            <a:graphicFrameLocks noChangeAspect="1"/>
          </p:cNvGraphicFramePr>
          <p:nvPr>
            <p:ph sz="quarter" idx="2"/>
          </p:nvPr>
        </p:nvGraphicFramePr>
        <p:xfrm>
          <a:off x="2590800" y="1604963"/>
          <a:ext cx="32004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" name="Equation" r:id="rId15" imgW="1803240" imgH="469800" progId="Equation.3">
                  <p:embed/>
                </p:oleObj>
              </mc:Choice>
              <mc:Fallback>
                <p:oleObj name="Equation" r:id="rId15" imgW="1803240" imgH="4698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04963"/>
                        <a:ext cx="320040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625" name="Group 73"/>
          <p:cNvGrpSpPr>
            <a:grpSpLocks/>
          </p:cNvGrpSpPr>
          <p:nvPr/>
        </p:nvGrpSpPr>
        <p:grpSpPr bwMode="auto">
          <a:xfrm>
            <a:off x="6019800" y="3408363"/>
            <a:ext cx="3124200" cy="3435350"/>
            <a:chOff x="3792" y="2147"/>
            <a:chExt cx="1968" cy="2164"/>
          </a:xfrm>
        </p:grpSpPr>
        <p:grpSp>
          <p:nvGrpSpPr>
            <p:cNvPr id="23609" name="Group 57"/>
            <p:cNvGrpSpPr>
              <a:grpSpLocks/>
            </p:cNvGrpSpPr>
            <p:nvPr/>
          </p:nvGrpSpPr>
          <p:grpSpPr bwMode="auto">
            <a:xfrm>
              <a:off x="3792" y="2147"/>
              <a:ext cx="1440" cy="2125"/>
              <a:chOff x="2112" y="2147"/>
              <a:chExt cx="1440" cy="2125"/>
            </a:xfrm>
          </p:grpSpPr>
          <p:pic>
            <p:nvPicPr>
              <p:cNvPr id="23578" name="Picture 26" descr="C1rn_start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147"/>
                <a:ext cx="1440" cy="1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92" name="Text Box 40"/>
              <p:cNvSpPr txBox="1">
                <a:spLocks noChangeArrowheads="1"/>
              </p:cNvSpPr>
              <p:nvPr/>
            </p:nvSpPr>
            <p:spPr bwMode="auto">
              <a:xfrm>
                <a:off x="2592" y="3168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a-DK" altLang="en-US" sz="2400">
                    <a:latin typeface="Trebuchet MS" pitchFamily="34" charset="0"/>
                  </a:rPr>
                  <a:t>(1,0)</a:t>
                </a:r>
                <a:endParaRPr lang="en-US" altLang="en-US" sz="2400">
                  <a:latin typeface="Trebuchet MS" pitchFamily="34" charset="0"/>
                </a:endParaRPr>
              </a:p>
            </p:txBody>
          </p:sp>
          <p:pic>
            <p:nvPicPr>
              <p:cNvPr id="23606" name="Picture 54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3552"/>
                <a:ext cx="603" cy="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624" name="Text Box 72"/>
            <p:cNvSpPr txBox="1">
              <a:spLocks noChangeArrowheads="1"/>
            </p:cNvSpPr>
            <p:nvPr/>
          </p:nvSpPr>
          <p:spPr bwMode="auto">
            <a:xfrm>
              <a:off x="5088" y="4080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>
                  <a:latin typeface="Trebuchet MS" pitchFamily="34" charset="0"/>
                </a:rPr>
                <a:t>Ref.: [1]</a:t>
              </a:r>
              <a:endParaRPr lang="en-US" alt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54" name="Picture 54" descr="zgi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7432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56" name="Picture 56" descr="gif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90675"/>
            <a:ext cx="27432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 descr="membran11mod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27432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a-DK" altLang="en-US">
                <a:latin typeface="Trebuchet MS" pitchFamily="34" charset="0"/>
              </a:rPr>
              <a:t>2D: Membransvingninger</a:t>
            </a:r>
            <a:endParaRPr lang="en-US" altLang="en-US">
              <a:latin typeface="Trebuchet MS" pitchFamily="34" charset="0"/>
            </a:endParaRPr>
          </a:p>
        </p:txBody>
      </p:sp>
      <p:pic>
        <p:nvPicPr>
          <p:cNvPr id="25614" name="Picture 14" descr="membran02mod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7432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47" name="Picture 47" descr="qgif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52588"/>
            <a:ext cx="2667000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990600" y="1219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Flere eksempler:</a:t>
            </a:r>
            <a:endParaRPr lang="en-US" altLang="en-US" sz="2400">
              <a:latin typeface="Trebuchet MS" pitchFamily="34" charset="0"/>
            </a:endParaRPr>
          </a:p>
        </p:txBody>
      </p:sp>
      <p:pic>
        <p:nvPicPr>
          <p:cNvPr id="25655" name="Picture 55" descr="membran30mod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66875"/>
            <a:ext cx="266700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371600" y="3581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(0,2)</a:t>
            </a:r>
            <a:endParaRPr lang="en-US" altLang="en-US" sz="2400">
              <a:latin typeface="Trebuchet MS" pitchFamily="34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010400" y="3581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(3,0)</a:t>
            </a:r>
            <a:endParaRPr lang="en-US" altLang="en-US" sz="2400">
              <a:latin typeface="Trebuchet MS" pitchFamily="34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267200" y="3581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(1,1)</a:t>
            </a:r>
            <a:endParaRPr lang="en-US" altLang="en-US" sz="2400">
              <a:latin typeface="Trebuchet MS" pitchFamily="34" charset="0"/>
            </a:endParaRPr>
          </a:p>
        </p:txBody>
      </p:sp>
      <p:grpSp>
        <p:nvGrpSpPr>
          <p:cNvPr id="25658" name="Group 58"/>
          <p:cNvGrpSpPr>
            <a:grpSpLocks/>
          </p:cNvGrpSpPr>
          <p:nvPr/>
        </p:nvGrpSpPr>
        <p:grpSpPr bwMode="auto">
          <a:xfrm>
            <a:off x="533400" y="4267200"/>
            <a:ext cx="8915400" cy="2576513"/>
            <a:chOff x="336" y="2688"/>
            <a:chExt cx="5616" cy="1623"/>
          </a:xfrm>
        </p:grpSpPr>
        <p:grpSp>
          <p:nvGrpSpPr>
            <p:cNvPr id="25653" name="Group 53"/>
            <p:cNvGrpSpPr>
              <a:grpSpLocks/>
            </p:cNvGrpSpPr>
            <p:nvPr/>
          </p:nvGrpSpPr>
          <p:grpSpPr bwMode="auto">
            <a:xfrm>
              <a:off x="336" y="2688"/>
              <a:ext cx="4944" cy="1323"/>
              <a:chOff x="336" y="2688"/>
              <a:chExt cx="4944" cy="1323"/>
            </a:xfrm>
          </p:grpSpPr>
          <p:graphicFrame>
            <p:nvGraphicFramePr>
              <p:cNvPr id="25638" name="Object 38"/>
              <p:cNvGraphicFramePr>
                <a:graphicFrameLocks noChangeAspect="1"/>
              </p:cNvGraphicFramePr>
              <p:nvPr/>
            </p:nvGraphicFramePr>
            <p:xfrm>
              <a:off x="912" y="3312"/>
              <a:ext cx="344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59" name="Equation" r:id="rId11" imgW="355320" imgH="444240" progId="Equation.3">
                      <p:embed/>
                    </p:oleObj>
                  </mc:Choice>
                  <mc:Fallback>
                    <p:oleObj name="Equation" r:id="rId11" imgW="355320" imgH="444240" progId="Equation.3">
                      <p:embed/>
                      <p:pic>
                        <p:nvPicPr>
                          <p:cNvPr id="0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" y="3312"/>
                            <a:ext cx="344" cy="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630" name="Text Box 30"/>
              <p:cNvSpPr txBox="1">
                <a:spLocks noChangeArrowheads="1"/>
              </p:cNvSpPr>
              <p:nvPr/>
            </p:nvSpPr>
            <p:spPr bwMode="auto">
              <a:xfrm>
                <a:off x="336" y="3024"/>
                <a:ext cx="1632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a-DK" altLang="en-US" sz="2400">
                    <a:latin typeface="Trebuchet MS" pitchFamily="34" charset="0"/>
                  </a:rPr>
                  <a:t>Udvalgte modes</a:t>
                </a:r>
              </a:p>
              <a:p>
                <a:pPr>
                  <a:spcBef>
                    <a:spcPct val="50000"/>
                  </a:spcBef>
                </a:pPr>
                <a:r>
                  <a:rPr lang="da-DK" altLang="en-US" sz="2400">
                    <a:latin typeface="Trebuchet MS" pitchFamily="34" charset="0"/>
                  </a:rPr>
                  <a:t>med</a:t>
                </a:r>
                <a:endParaRPr lang="en-US" altLang="en-US" sz="2400">
                  <a:latin typeface="Trebuchet MS" pitchFamily="34" charset="0"/>
                </a:endParaRPr>
              </a:p>
            </p:txBody>
          </p:sp>
          <p:grpSp>
            <p:nvGrpSpPr>
              <p:cNvPr id="25642" name="Group 42"/>
              <p:cNvGrpSpPr>
                <a:grpSpLocks/>
              </p:cNvGrpSpPr>
              <p:nvPr/>
            </p:nvGrpSpPr>
            <p:grpSpPr bwMode="auto">
              <a:xfrm>
                <a:off x="1920" y="2688"/>
                <a:ext cx="3360" cy="1323"/>
                <a:chOff x="1920" y="2688"/>
                <a:chExt cx="3360" cy="1323"/>
              </a:xfrm>
            </p:grpSpPr>
            <p:pic>
              <p:nvPicPr>
                <p:cNvPr id="25629" name="Picture 29" descr="membranmodes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69" b="58318"/>
                <a:stretch>
                  <a:fillRect/>
                </a:stretch>
              </p:blipFill>
              <p:spPr bwMode="auto">
                <a:xfrm>
                  <a:off x="1920" y="2784"/>
                  <a:ext cx="3120" cy="12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4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968" y="2688"/>
                  <a:ext cx="331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a-DK" altLang="en-US" sz="1200">
                      <a:latin typeface="Trebuchet MS" pitchFamily="34" charset="0"/>
                    </a:rPr>
                    <a:t> (0,0)           (0,1)           (0,2)           (1,0)            (3,0)           (1,1)</a:t>
                  </a:r>
                  <a:endParaRPr lang="en-US" altLang="en-US" sz="1200">
                    <a:latin typeface="Trebuchet MS" pitchFamily="34" charset="0"/>
                  </a:endParaRPr>
                </a:p>
              </p:txBody>
            </p:sp>
            <p:sp>
              <p:nvSpPr>
                <p:cNvPr id="2564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968" y="3331"/>
                  <a:ext cx="331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a-DK" altLang="en-US" sz="1200">
                      <a:latin typeface="Trebuchet MS" pitchFamily="34" charset="0"/>
                    </a:rPr>
                    <a:t>  (0,4)          (1,2)           (2,0)            (0,5)           (1,3)           (0,6)</a:t>
                  </a:r>
                  <a:endParaRPr lang="en-US" altLang="en-US" sz="1200">
                    <a:latin typeface="Trebuchet MS" pitchFamily="34" charset="0"/>
                  </a:endParaRPr>
                </a:p>
              </p:txBody>
            </p:sp>
          </p:grpSp>
        </p:grpSp>
        <p:sp>
          <p:nvSpPr>
            <p:cNvPr id="25657" name="Text Box 57"/>
            <p:cNvSpPr txBox="1">
              <a:spLocks noChangeArrowheads="1"/>
            </p:cNvSpPr>
            <p:nvPr/>
          </p:nvSpPr>
          <p:spPr bwMode="auto">
            <a:xfrm>
              <a:off x="5136" y="4080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>
                  <a:latin typeface="Trebuchet MS" pitchFamily="34" charset="0"/>
                </a:rPr>
                <a:t>Ref.: [1]</a:t>
              </a:r>
              <a:endParaRPr lang="en-US" alt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Nodeskalaen   den</a:t>
            </a:r>
            <a:endParaRPr lang="en-US" altLang="en-US" sz="5400" b="1">
              <a:latin typeface="Trebuchet MS" pitchFamily="34" charset="0"/>
            </a:endParaRPr>
          </a:p>
        </p:txBody>
      </p:sp>
      <p:pic>
        <p:nvPicPr>
          <p:cNvPr id="17422" name="Picture 14" descr="nodeska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17950"/>
            <a:ext cx="4724400" cy="2940050"/>
          </a:xfrm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6172200" y="0"/>
            <a:ext cx="28194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85800" y="1219200"/>
            <a:ext cx="4191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>
                <a:latin typeface="Trebuchet MS" pitchFamily="34" charset="0"/>
              </a:rPr>
              <a:t>Konstruktion: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rebuchet MS" pitchFamily="34" charset="0"/>
              </a:rPr>
              <a:t> A</a:t>
            </a:r>
            <a:r>
              <a:rPr lang="en-US" altLang="en-US" sz="2400" baseline="-25000">
                <a:latin typeface="Trebuchet MS" pitchFamily="34" charset="0"/>
              </a:rPr>
              <a:t>4</a:t>
            </a:r>
            <a:r>
              <a:rPr lang="en-US" altLang="en-US" sz="2400">
                <a:latin typeface="Trebuchet MS" pitchFamily="34" charset="0"/>
              </a:rPr>
              <a:t> = 440 Hz (kammertonen)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rebuchet MS" pitchFamily="34" charset="0"/>
              </a:rPr>
              <a:t> Oktav = dobbelt frekvens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rebuchet MS" pitchFamily="34" charset="0"/>
              </a:rPr>
              <a:t> 12 halvtoner pr. oktav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rebuchet MS" pitchFamily="34" charset="0"/>
              </a:rPr>
              <a:t>dvs. </a:t>
            </a:r>
          </a:p>
        </p:txBody>
      </p:sp>
      <p:graphicFrame>
        <p:nvGraphicFramePr>
          <p:cNvPr id="17428" name="Object 20"/>
          <p:cNvGraphicFramePr>
            <a:graphicFrameLocks noChangeAspect="1"/>
          </p:cNvGraphicFramePr>
          <p:nvPr>
            <p:ph sz="half" idx="2"/>
          </p:nvPr>
        </p:nvGraphicFramePr>
        <p:xfrm>
          <a:off x="1447800" y="3276600"/>
          <a:ext cx="2590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quation" r:id="rId6" imgW="1143000" imgH="279360" progId="Equation.3">
                  <p:embed/>
                </p:oleObj>
              </mc:Choice>
              <mc:Fallback>
                <p:oleObj name="Equation" r:id="rId6" imgW="1143000" imgH="2793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2590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42" name="Group 34"/>
          <p:cNvGrpSpPr>
            <a:grpSpLocks/>
          </p:cNvGrpSpPr>
          <p:nvPr/>
        </p:nvGrpSpPr>
        <p:grpSpPr bwMode="auto">
          <a:xfrm>
            <a:off x="4953000" y="-19050"/>
            <a:ext cx="4191000" cy="6877050"/>
            <a:chOff x="3120" y="-12"/>
            <a:chExt cx="2640" cy="4332"/>
          </a:xfrm>
        </p:grpSpPr>
        <p:grpSp>
          <p:nvGrpSpPr>
            <p:cNvPr id="17441" name="Group 33"/>
            <p:cNvGrpSpPr>
              <a:grpSpLocks/>
            </p:cNvGrpSpPr>
            <p:nvPr/>
          </p:nvGrpSpPr>
          <p:grpSpPr bwMode="auto">
            <a:xfrm>
              <a:off x="3456" y="-12"/>
              <a:ext cx="2304" cy="4332"/>
              <a:chOff x="3456" y="-12"/>
              <a:chExt cx="2304" cy="4332"/>
            </a:xfrm>
          </p:grpSpPr>
          <p:grpSp>
            <p:nvGrpSpPr>
              <p:cNvPr id="17437" name="Group 29"/>
              <p:cNvGrpSpPr>
                <a:grpSpLocks/>
              </p:cNvGrpSpPr>
              <p:nvPr/>
            </p:nvGrpSpPr>
            <p:grpSpPr bwMode="auto">
              <a:xfrm>
                <a:off x="3456" y="-12"/>
                <a:ext cx="2304" cy="4332"/>
                <a:chOff x="3456" y="-12"/>
                <a:chExt cx="2304" cy="4332"/>
              </a:xfrm>
            </p:grpSpPr>
            <p:pic>
              <p:nvPicPr>
                <p:cNvPr id="17424" name="Picture 16" descr="metal1klaver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" t="4218"/>
                <a:stretch>
                  <a:fillRect/>
                </a:stretch>
              </p:blipFill>
              <p:spPr bwMode="auto">
                <a:xfrm>
                  <a:off x="3648" y="-12"/>
                  <a:ext cx="2112" cy="43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43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456" y="2016"/>
                  <a:ext cx="72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4" name="Line 26"/>
                <p:cNvSpPr>
                  <a:spLocks noChangeShapeType="1"/>
                </p:cNvSpPr>
                <p:nvPr/>
              </p:nvSpPr>
              <p:spPr bwMode="auto">
                <a:xfrm>
                  <a:off x="3456" y="2016"/>
                  <a:ext cx="0" cy="120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6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456" y="3216"/>
                  <a:ext cx="62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25" name="Rectangle 17"/>
              <p:cNvSpPr>
                <a:spLocks noChangeArrowheads="1"/>
              </p:cNvSpPr>
              <p:nvPr/>
            </p:nvSpPr>
            <p:spPr bwMode="auto">
              <a:xfrm>
                <a:off x="5376" y="672"/>
                <a:ext cx="384" cy="18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8" name="Text Box 30"/>
            <p:cNvSpPr txBox="1">
              <a:spLocks noChangeArrowheads="1"/>
            </p:cNvSpPr>
            <p:nvPr/>
          </p:nvSpPr>
          <p:spPr bwMode="auto">
            <a:xfrm>
              <a:off x="3120" y="4041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>
                  <a:latin typeface="Trebuchet MS" pitchFamily="34" charset="0"/>
                </a:rPr>
                <a:t>Ref.: [5], [6]</a:t>
              </a:r>
              <a:endParaRPr lang="en-US" alt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Harmoniske overtoner</a:t>
            </a:r>
            <a:endParaRPr lang="en-US" altLang="en-US" sz="5400" b="1">
              <a:latin typeface="Trebuchet MS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457200" y="3200400"/>
            <a:ext cx="2209800" cy="1219200"/>
            <a:chOff x="4176" y="2832"/>
            <a:chExt cx="1392" cy="768"/>
          </a:xfrm>
        </p:grpSpPr>
        <p:graphicFrame>
          <p:nvGraphicFramePr>
            <p:cNvPr id="37899" name="Object 11"/>
            <p:cNvGraphicFramePr>
              <a:graphicFrameLocks noChangeAspect="1"/>
            </p:cNvGraphicFramePr>
            <p:nvPr/>
          </p:nvGraphicFramePr>
          <p:xfrm>
            <a:off x="4504" y="3168"/>
            <a:ext cx="680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9" name="Equation" r:id="rId5" imgW="520560" imgH="228600" progId="Equation.3">
                    <p:embed/>
                  </p:oleObj>
                </mc:Choice>
                <mc:Fallback>
                  <p:oleObj name="Equation" r:id="rId5" imgW="52056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4" y="3168"/>
                          <a:ext cx="680" cy="2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4272" y="2880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rebuchet MS" pitchFamily="34" charset="0"/>
                </a:rPr>
                <a:t>Frekvenser:</a:t>
              </a:r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4176" y="2832"/>
              <a:ext cx="1392" cy="76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8" name="Group 20"/>
          <p:cNvGrpSpPr>
            <a:grpSpLocks/>
          </p:cNvGrpSpPr>
          <p:nvPr/>
        </p:nvGrpSpPr>
        <p:grpSpPr bwMode="auto">
          <a:xfrm>
            <a:off x="2743200" y="1676400"/>
            <a:ext cx="6400800" cy="5105400"/>
            <a:chOff x="1728" y="1056"/>
            <a:chExt cx="4032" cy="3216"/>
          </a:xfrm>
        </p:grpSpPr>
        <p:grpSp>
          <p:nvGrpSpPr>
            <p:cNvPr id="37903" name="Group 15"/>
            <p:cNvGrpSpPr>
              <a:grpSpLocks/>
            </p:cNvGrpSpPr>
            <p:nvPr/>
          </p:nvGrpSpPr>
          <p:grpSpPr bwMode="auto">
            <a:xfrm>
              <a:off x="1728" y="1056"/>
              <a:ext cx="4032" cy="3216"/>
              <a:chOff x="1728" y="1056"/>
              <a:chExt cx="4032" cy="3216"/>
            </a:xfrm>
          </p:grpSpPr>
          <p:pic>
            <p:nvPicPr>
              <p:cNvPr id="37897" name="Picture 9" descr="nodeskala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1056"/>
                <a:ext cx="2223" cy="29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7902" name="Text Box 14"/>
              <p:cNvSpPr txBox="1">
                <a:spLocks noChangeArrowheads="1"/>
              </p:cNvSpPr>
              <p:nvPr/>
            </p:nvSpPr>
            <p:spPr bwMode="auto">
              <a:xfrm>
                <a:off x="5088" y="4041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a-DK" altLang="en-US">
                    <a:latin typeface="Trebuchet MS" pitchFamily="34" charset="0"/>
                  </a:rPr>
                  <a:t>Ref.: [5]</a:t>
                </a:r>
                <a:endParaRPr lang="en-US" altLang="en-US">
                  <a:latin typeface="Trebuchet MS" pitchFamily="34" charset="0"/>
                </a:endParaRPr>
              </a:p>
            </p:txBody>
          </p:sp>
        </p:grp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>
              <a:off x="2544" y="1056"/>
              <a:ext cx="28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 sz="1000" i="1"/>
                <a:t>n</a:t>
              </a:r>
              <a:endParaRPr lang="en-US" altLang="en-US" sz="1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5400" b="1">
                <a:latin typeface="Trebuchet MS" pitchFamily="34" charset="0"/>
              </a:rPr>
              <a:t>Steelpan</a:t>
            </a:r>
            <a:endParaRPr lang="en-US" altLang="en-US" sz="5400" b="1">
              <a:latin typeface="Trebuchet MS" pitchFamily="34" charset="0"/>
            </a:endParaRPr>
          </a:p>
        </p:txBody>
      </p:sp>
      <p:pic>
        <p:nvPicPr>
          <p:cNvPr id="13318" name="Picture 6" descr="trinidadtobago_island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388461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438400" y="5562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pic>
        <p:nvPicPr>
          <p:cNvPr id="13325" name="Picture 13" descr="stor"/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1263" y="1600200"/>
            <a:ext cx="3132137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1171</Words>
  <Application>Microsoft Office PowerPoint</Application>
  <PresentationFormat>On-screen Show (4:3)</PresentationFormat>
  <Paragraphs>224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Trebuchet MS</vt:lpstr>
      <vt:lpstr>Symbol</vt:lpstr>
      <vt:lpstr>Default Design</vt:lpstr>
      <vt:lpstr>Microsoft Equation 3.0</vt:lpstr>
      <vt:lpstr>Olietøndens fysik</vt:lpstr>
      <vt:lpstr>Simpelt system: 1D</vt:lpstr>
      <vt:lpstr>Normalsvingninger: 1D</vt:lpstr>
      <vt:lpstr>2D: Membransvingninger</vt:lpstr>
      <vt:lpstr>2D: Membransvingninger</vt:lpstr>
      <vt:lpstr>2D: Membransvingninger</vt:lpstr>
      <vt:lpstr>Nodeskalaen   den</vt:lpstr>
      <vt:lpstr>Harmoniske overtoner</vt:lpstr>
      <vt:lpstr>Steelpan</vt:lpstr>
      <vt:lpstr>Forskellige typer</vt:lpstr>
      <vt:lpstr>1. Start</vt:lpstr>
      <vt:lpstr>2. Sænkning</vt:lpstr>
      <vt:lpstr>3. Nodeplacering</vt:lpstr>
      <vt:lpstr>4. Nodeformning</vt:lpstr>
      <vt:lpstr>5. Nodeafgrænsning</vt:lpstr>
      <vt:lpstr>6. Skørtetilpasning</vt:lpstr>
      <vt:lpstr>7. Varmebehandling</vt:lpstr>
      <vt:lpstr>8. Stemning</vt:lpstr>
      <vt:lpstr>Lydspektre</vt:lpstr>
      <vt:lpstr>Lydspektre</vt:lpstr>
      <vt:lpstr>Lydspektre</vt:lpstr>
      <vt:lpstr>Lydspektre</vt:lpstr>
      <vt:lpstr>Holografisk afbildning</vt:lpstr>
      <vt:lpstr>Kobling mellem noder</vt:lpstr>
      <vt:lpstr>Normalsvingninger</vt:lpstr>
      <vt:lpstr>Harmonisk stemning</vt:lpstr>
      <vt:lpstr>Harmonisk stemning</vt:lpstr>
      <vt:lpstr>Stående bølger i skørtet</vt:lpstr>
      <vt:lpstr>Stående bølger i skørtet</vt:lpstr>
      <vt:lpstr>Demonstration</vt:lpstr>
      <vt:lpstr>Referencer</vt:lpstr>
    </vt:vector>
  </TitlesOfParts>
  <Company>Ørstedlaboratoriet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Olietøndens fysik</dc:title>
  <dc:creator>Administrator</dc:creator>
  <cp:lastModifiedBy>mogm@gersborg.dk</cp:lastModifiedBy>
  <cp:revision>60</cp:revision>
  <dcterms:created xsi:type="dcterms:W3CDTF">2004-06-18T10:12:20Z</dcterms:created>
  <dcterms:modified xsi:type="dcterms:W3CDTF">2024-12-29T06:11:02Z</dcterms:modified>
</cp:coreProperties>
</file>